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0"/>
  </p:notesMasterIdLst>
  <p:sldIdLst>
    <p:sldId id="256" r:id="rId5"/>
    <p:sldId id="1351" r:id="rId6"/>
    <p:sldId id="1352" r:id="rId7"/>
    <p:sldId id="1354" r:id="rId8"/>
    <p:sldId id="1357" r:id="rId9"/>
    <p:sldId id="281" r:id="rId10"/>
    <p:sldId id="1356" r:id="rId11"/>
    <p:sldId id="1380" r:id="rId12"/>
    <p:sldId id="1353" r:id="rId13"/>
    <p:sldId id="1360" r:id="rId14"/>
    <p:sldId id="1362" r:id="rId15"/>
    <p:sldId id="1355" r:id="rId16"/>
    <p:sldId id="1361" r:id="rId17"/>
    <p:sldId id="1358" r:id="rId18"/>
    <p:sldId id="1400" r:id="rId19"/>
    <p:sldId id="1428" r:id="rId20"/>
    <p:sldId id="1376" r:id="rId21"/>
    <p:sldId id="1384" r:id="rId22"/>
    <p:sldId id="1363" r:id="rId23"/>
    <p:sldId id="1364" r:id="rId24"/>
    <p:sldId id="1366" r:id="rId25"/>
    <p:sldId id="1367" r:id="rId26"/>
    <p:sldId id="1365" r:id="rId27"/>
    <p:sldId id="1427" r:id="rId28"/>
    <p:sldId id="1368" r:id="rId29"/>
    <p:sldId id="1370" r:id="rId30"/>
    <p:sldId id="1369" r:id="rId31"/>
    <p:sldId id="1371" r:id="rId32"/>
    <p:sldId id="1385" r:id="rId33"/>
    <p:sldId id="1372" r:id="rId34"/>
    <p:sldId id="1373" r:id="rId35"/>
    <p:sldId id="1374" r:id="rId36"/>
    <p:sldId id="1377" r:id="rId37"/>
    <p:sldId id="1383" r:id="rId38"/>
    <p:sldId id="1382" r:id="rId39"/>
    <p:sldId id="1425" r:id="rId40"/>
    <p:sldId id="1375" r:id="rId41"/>
    <p:sldId id="1388" r:id="rId42"/>
    <p:sldId id="1386" r:id="rId43"/>
    <p:sldId id="1389" r:id="rId44"/>
    <p:sldId id="1390" r:id="rId45"/>
    <p:sldId id="1387" r:id="rId46"/>
    <p:sldId id="1392" r:id="rId47"/>
    <p:sldId id="1393" r:id="rId48"/>
    <p:sldId id="1391" r:id="rId49"/>
    <p:sldId id="1394" r:id="rId50"/>
    <p:sldId id="1395" r:id="rId51"/>
    <p:sldId id="1397" r:id="rId52"/>
    <p:sldId id="1396" r:id="rId53"/>
    <p:sldId id="1399" r:id="rId54"/>
    <p:sldId id="1429" r:id="rId55"/>
    <p:sldId id="1403" r:id="rId56"/>
    <p:sldId id="1405" r:id="rId57"/>
    <p:sldId id="1406" r:id="rId58"/>
    <p:sldId id="1410" r:id="rId59"/>
    <p:sldId id="1407" r:id="rId60"/>
    <p:sldId id="1408" r:id="rId61"/>
    <p:sldId id="1409" r:id="rId62"/>
    <p:sldId id="1426" r:id="rId63"/>
    <p:sldId id="1413" r:id="rId64"/>
    <p:sldId id="1411" r:id="rId65"/>
    <p:sldId id="1412" r:id="rId66"/>
    <p:sldId id="1414" r:id="rId67"/>
    <p:sldId id="1415" r:id="rId68"/>
    <p:sldId id="1416" r:id="rId69"/>
    <p:sldId id="1417" r:id="rId70"/>
    <p:sldId id="1379" r:id="rId71"/>
    <p:sldId id="1401" r:id="rId72"/>
    <p:sldId id="1419" r:id="rId73"/>
    <p:sldId id="1421" r:id="rId74"/>
    <p:sldId id="1422" r:id="rId75"/>
    <p:sldId id="1420" r:id="rId76"/>
    <p:sldId id="1423" r:id="rId77"/>
    <p:sldId id="1424" r:id="rId78"/>
    <p:sldId id="141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2DFD"/>
    <a:srgbClr val="F4F8F9"/>
    <a:srgbClr val="F3F3F3"/>
    <a:srgbClr val="A5E923"/>
    <a:srgbClr val="F19FA9"/>
    <a:srgbClr val="FFFF66"/>
    <a:srgbClr val="006DC1"/>
    <a:srgbClr val="CB1B17"/>
    <a:srgbClr val="FFFF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6" autoAdjust="0"/>
    <p:restoredTop sz="94676"/>
  </p:normalViewPr>
  <p:slideViewPr>
    <p:cSldViewPr snapToGrid="0">
      <p:cViewPr>
        <p:scale>
          <a:sx n="66" d="100"/>
          <a:sy n="66" d="100"/>
        </p:scale>
        <p:origin x="1474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A91B8-FACF-4467-B91F-006535309F02}" type="datetimeFigureOut">
              <a:rPr lang="en-CA" smtClean="0"/>
              <a:t>2025-02-12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1CC46-6FA1-47DD-A00E-726D2E19DE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88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1CC46-6FA1-47DD-A00E-726D2E19DEB4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44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6510-77BA-0BD8-0CD9-AE5DF90C1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443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EB43-0778-4F24-117D-E46D26B2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039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518C-E387-7257-83F9-5885619F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9052-6646-F09C-5814-6CE78BF6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625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6045-BBCC-8966-0C0B-30E4FF57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11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894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8FE6F-FA6E-543E-9EA7-D4C2FC99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9006D-6047-85B0-E9FE-3E7991993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067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heic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retorque.re/zotero-better-bibtex/installati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elinda-laureijs/honours-thesi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E5E00-9502-92AF-1A27-C48DE690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507"/>
            <a:ext cx="12192000" cy="63034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4A28EC7-132E-2295-4B1A-88748F8AA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8334" y="554507"/>
            <a:ext cx="7112000" cy="2874493"/>
          </a:xfrm>
        </p:spPr>
        <p:txBody>
          <a:bodyPr>
            <a:normAutofit/>
          </a:bodyPr>
          <a:lstStyle/>
          <a:p>
            <a:r>
              <a:rPr lang="en-CA" sz="8800" dirty="0"/>
              <a:t>Write a Paper in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351D0-1056-0415-6719-8218F0202358}"/>
              </a:ext>
            </a:extLst>
          </p:cNvPr>
          <p:cNvSpPr txBox="1"/>
          <p:nvPr/>
        </p:nvSpPr>
        <p:spPr>
          <a:xfrm>
            <a:off x="5355508" y="3985340"/>
            <a:ext cx="3833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006DC1"/>
                </a:solidFill>
                <a:latin typeface="Segoe Print" panose="02000600000000000000" pitchFamily="2" charset="0"/>
              </a:rPr>
              <a:t>Christelinda</a:t>
            </a:r>
            <a:r>
              <a:rPr lang="en-CA" sz="2800" b="1" dirty="0">
                <a:solidFill>
                  <a:srgbClr val="006DC1"/>
                </a:solidFill>
              </a:rPr>
              <a:t> </a:t>
            </a:r>
            <a:r>
              <a:rPr lang="en-CA" sz="2800" b="1" dirty="0">
                <a:solidFill>
                  <a:srgbClr val="006DC1"/>
                </a:solidFill>
                <a:latin typeface="Segoe Print" panose="02000600000000000000" pitchFamily="2" charset="0"/>
              </a:rPr>
              <a:t>Laureijs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DB4214-440B-507E-2295-29BF80C49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2405" y="2226190"/>
            <a:ext cx="1311902" cy="10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6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E853D-2F1C-E892-6EEA-2A423437E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CBC43A-844B-BAF5-B436-FA3640E1C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0" t="3852" r="5942"/>
          <a:stretch/>
        </p:blipFill>
        <p:spPr>
          <a:xfrm>
            <a:off x="3004624" y="124402"/>
            <a:ext cx="9652000" cy="788935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3250A0-1F70-1DBB-0078-5E975A84E9C0}"/>
              </a:ext>
            </a:extLst>
          </p:cNvPr>
          <p:cNvGrpSpPr/>
          <p:nvPr/>
        </p:nvGrpSpPr>
        <p:grpSpPr>
          <a:xfrm>
            <a:off x="4016414" y="394986"/>
            <a:ext cx="7723529" cy="7691114"/>
            <a:chOff x="4016414" y="394986"/>
            <a:chExt cx="7723529" cy="769111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0AE8CA-EDE2-43C9-89CF-83FF5FBDA0B8}"/>
                </a:ext>
              </a:extLst>
            </p:cNvPr>
            <p:cNvSpPr/>
            <p:nvPr/>
          </p:nvSpPr>
          <p:spPr>
            <a:xfrm>
              <a:off x="4016414" y="431157"/>
              <a:ext cx="46299" cy="765494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43F4E-D76E-3405-8BB7-638146BE1E81}"/>
                </a:ext>
              </a:extLst>
            </p:cNvPr>
            <p:cNvSpPr/>
            <p:nvPr/>
          </p:nvSpPr>
          <p:spPr>
            <a:xfrm>
              <a:off x="11693644" y="394986"/>
              <a:ext cx="46299" cy="765494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2B7A66-ECCA-28C7-14DD-9A4F097BEA1F}"/>
                </a:ext>
              </a:extLst>
            </p:cNvPr>
            <p:cNvSpPr txBox="1"/>
            <p:nvPr/>
          </p:nvSpPr>
          <p:spPr>
            <a:xfrm>
              <a:off x="5130019" y="523755"/>
              <a:ext cx="55599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i="1" dirty="0">
                  <a:solidFill>
                    <a:schemeClr val="bg1">
                      <a:lumMod val="50000"/>
                    </a:schemeClr>
                  </a:solidFill>
                </a:rPr>
                <a:t>Full justification with no rivers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415079-23A3-FC65-95DA-1D9794C0296C}"/>
              </a:ext>
            </a:extLst>
          </p:cNvPr>
          <p:cNvGrpSpPr/>
          <p:nvPr/>
        </p:nvGrpSpPr>
        <p:grpSpPr>
          <a:xfrm>
            <a:off x="274321" y="2962537"/>
            <a:ext cx="2730304" cy="1769976"/>
            <a:chOff x="274321" y="2962537"/>
            <a:chExt cx="2730304" cy="17699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53A0A11-9F13-67BC-BAC1-44B33B8B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353" y="3042920"/>
              <a:ext cx="1926411" cy="65711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05FE47-847D-A141-A2AF-FABAF30E195A}"/>
                </a:ext>
              </a:extLst>
            </p:cNvPr>
            <p:cNvSpPr txBox="1"/>
            <p:nvPr/>
          </p:nvSpPr>
          <p:spPr>
            <a:xfrm>
              <a:off x="274321" y="3860800"/>
              <a:ext cx="2730304" cy="871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dirty="0"/>
                <a:t>Advanced typography, e.g. contextual alternates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23C110A-8E64-787D-32FD-91A99A72258C}"/>
                </a:ext>
              </a:extLst>
            </p:cNvPr>
            <p:cNvSpPr/>
            <p:nvPr/>
          </p:nvSpPr>
          <p:spPr>
            <a:xfrm>
              <a:off x="290430" y="2962537"/>
              <a:ext cx="1203090" cy="817880"/>
            </a:xfrm>
            <a:prstGeom prst="ellipse">
              <a:avLst/>
            </a:prstGeom>
            <a:solidFill>
              <a:srgbClr val="FFFF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7BA43B7A-405A-FB25-61ED-1CF98EB433B1}"/>
              </a:ext>
            </a:extLst>
          </p:cNvPr>
          <p:cNvSpPr/>
          <p:nvPr/>
        </p:nvSpPr>
        <p:spPr>
          <a:xfrm>
            <a:off x="5984111" y="6296628"/>
            <a:ext cx="462988" cy="436970"/>
          </a:xfrm>
          <a:prstGeom prst="ellipse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F888BB-8D44-31D2-0FE9-9995149A5CD4}"/>
              </a:ext>
            </a:extLst>
          </p:cNvPr>
          <p:cNvGrpSpPr/>
          <p:nvPr/>
        </p:nvGrpSpPr>
        <p:grpSpPr>
          <a:xfrm>
            <a:off x="5248656" y="4846320"/>
            <a:ext cx="6086297" cy="256032"/>
            <a:chOff x="5248656" y="4846320"/>
            <a:chExt cx="6086297" cy="25603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6B7878-3A26-92D1-410A-6EC6F5EB50D0}"/>
                </a:ext>
              </a:extLst>
            </p:cNvPr>
            <p:cNvSpPr/>
            <p:nvPr/>
          </p:nvSpPr>
          <p:spPr>
            <a:xfrm>
              <a:off x="5248656" y="4846320"/>
              <a:ext cx="231648" cy="201168"/>
            </a:xfrm>
            <a:prstGeom prst="ellipse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D18628-1092-DF4C-4789-0887D1415440}"/>
                </a:ext>
              </a:extLst>
            </p:cNvPr>
            <p:cNvSpPr/>
            <p:nvPr/>
          </p:nvSpPr>
          <p:spPr>
            <a:xfrm>
              <a:off x="10160228" y="4846320"/>
              <a:ext cx="288315" cy="201168"/>
            </a:xfrm>
            <a:prstGeom prst="ellipse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C7284F-78D0-4D85-4EA9-AFABEFD43FE9}"/>
                </a:ext>
              </a:extLst>
            </p:cNvPr>
            <p:cNvSpPr/>
            <p:nvPr/>
          </p:nvSpPr>
          <p:spPr>
            <a:xfrm>
              <a:off x="11103304" y="4901184"/>
              <a:ext cx="231649" cy="201168"/>
            </a:xfrm>
            <a:prstGeom prst="ellipse">
              <a:avLst/>
            </a:pr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89595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817373-8BC5-32F5-D6D5-513002134DC1}"/>
              </a:ext>
            </a:extLst>
          </p:cNvPr>
          <p:cNvGrpSpPr/>
          <p:nvPr/>
        </p:nvGrpSpPr>
        <p:grpSpPr>
          <a:xfrm>
            <a:off x="-1991535" y="2175932"/>
            <a:ext cx="10034868" cy="4081317"/>
            <a:chOff x="980265" y="2031999"/>
            <a:chExt cx="10034868" cy="40813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7B8E45-964D-9D33-3ED9-97278F53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472" t="4541" r="-4472" b="9456"/>
            <a:stretch/>
          </p:blipFill>
          <p:spPr>
            <a:xfrm>
              <a:off x="980265" y="2031999"/>
              <a:ext cx="10034868" cy="4081317"/>
            </a:xfrm>
            <a:prstGeom prst="rect">
              <a:avLst/>
            </a:prstGeom>
            <a:effectLst>
              <a:softEdge rad="635000"/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B0E2D1-8265-360C-5092-43205E177197}"/>
                </a:ext>
              </a:extLst>
            </p:cNvPr>
            <p:cNvSpPr/>
            <p:nvPr/>
          </p:nvSpPr>
          <p:spPr>
            <a:xfrm>
              <a:off x="9093200" y="3750733"/>
              <a:ext cx="516467" cy="846667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1E2E15-7C1B-2FF1-3253-A125F975431F}"/>
              </a:ext>
            </a:extLst>
          </p:cNvPr>
          <p:cNvSpPr txBox="1"/>
          <p:nvPr/>
        </p:nvSpPr>
        <p:spPr>
          <a:xfrm>
            <a:off x="7437120" y="3656279"/>
            <a:ext cx="4415246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sz="4000" dirty="0"/>
              <a:t>Automated cross-referencing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AB40DE-2FD8-F476-52C5-FC50FE86FD86}"/>
              </a:ext>
            </a:extLst>
          </p:cNvPr>
          <p:cNvSpPr/>
          <p:nvPr/>
        </p:nvSpPr>
        <p:spPr>
          <a:xfrm>
            <a:off x="1942011" y="4066903"/>
            <a:ext cx="1767840" cy="674430"/>
          </a:xfrm>
          <a:prstGeom prst="rect">
            <a:avLst/>
          </a:prstGeom>
          <a:solidFill>
            <a:schemeClr val="accent4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C6D6-FCF3-8B73-8646-DABFC87E5AC5}"/>
              </a:ext>
            </a:extLst>
          </p:cNvPr>
          <p:cNvSpPr txBox="1"/>
          <p:nvPr/>
        </p:nvSpPr>
        <p:spPr>
          <a:xfrm>
            <a:off x="300445" y="1529601"/>
            <a:ext cx="524691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dirty="0"/>
              <a:t>Auto-updating p-values!</a:t>
            </a:r>
          </a:p>
        </p:txBody>
      </p:sp>
    </p:spTree>
    <p:extLst>
      <p:ext uri="{BB962C8B-B14F-4D97-AF65-F5344CB8AC3E}">
        <p14:creationId xmlns:p14="http://schemas.microsoft.com/office/powerpoint/2010/main" val="61484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DED791-E6FF-84EF-1BF8-A549DF89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905" y="1448335"/>
            <a:ext cx="10453805" cy="5546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DA500-D1A0-3F20-DF63-A4FAF16849E2}"/>
              </a:ext>
            </a:extLst>
          </p:cNvPr>
          <p:cNvSpPr txBox="1"/>
          <p:nvPr/>
        </p:nvSpPr>
        <p:spPr>
          <a:xfrm>
            <a:off x="840893" y="5905471"/>
            <a:ext cx="1955600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A" sz="2000" dirty="0"/>
              <a:t>In-text statistics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042138-9F6B-1FD3-DA8C-A512740CB966}"/>
              </a:ext>
            </a:extLst>
          </p:cNvPr>
          <p:cNvSpPr/>
          <p:nvPr/>
        </p:nvSpPr>
        <p:spPr>
          <a:xfrm>
            <a:off x="3288080" y="5905471"/>
            <a:ext cx="979506" cy="292388"/>
          </a:xfrm>
          <a:prstGeom prst="rect">
            <a:avLst/>
          </a:prstGeom>
          <a:solidFill>
            <a:srgbClr val="FFFF00">
              <a:alpha val="28000"/>
            </a:srgbClr>
          </a:solidFill>
          <a:ln w="603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74763-0744-A7BB-FB7B-0D3DFCD8768A}"/>
              </a:ext>
            </a:extLst>
          </p:cNvPr>
          <p:cNvSpPr/>
          <p:nvPr/>
        </p:nvSpPr>
        <p:spPr>
          <a:xfrm>
            <a:off x="10579261" y="5591304"/>
            <a:ext cx="1054959" cy="230375"/>
          </a:xfrm>
          <a:prstGeom prst="rect">
            <a:avLst/>
          </a:prstGeom>
          <a:solidFill>
            <a:srgbClr val="FFFF00">
              <a:alpha val="28000"/>
            </a:srgbClr>
          </a:solidFill>
          <a:ln w="603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7F30E-8FD8-9231-56B0-D36E620EEFB5}"/>
              </a:ext>
            </a:extLst>
          </p:cNvPr>
          <p:cNvSpPr txBox="1"/>
          <p:nvPr/>
        </p:nvSpPr>
        <p:spPr>
          <a:xfrm>
            <a:off x="456589" y="557087"/>
            <a:ext cx="10333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>
                <a:latin typeface="+mj-lt"/>
              </a:rPr>
              <a:t>Auto-updating tables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339639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9ECDEC-F9C1-C876-2B48-BDEB07C9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38" y="792480"/>
            <a:ext cx="10959962" cy="566614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2DE2805-F526-2AB8-4E25-3EA272876079}"/>
              </a:ext>
            </a:extLst>
          </p:cNvPr>
          <p:cNvGrpSpPr/>
          <p:nvPr/>
        </p:nvGrpSpPr>
        <p:grpSpPr>
          <a:xfrm>
            <a:off x="1232038" y="6065520"/>
            <a:ext cx="9222602" cy="393105"/>
            <a:chOff x="1232038" y="6065520"/>
            <a:chExt cx="9222602" cy="3931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5E96AB-1464-B77E-D831-4032FF486D2C}"/>
                </a:ext>
              </a:extLst>
            </p:cNvPr>
            <p:cNvSpPr txBox="1"/>
            <p:nvPr/>
          </p:nvSpPr>
          <p:spPr>
            <a:xfrm>
              <a:off x="1232038" y="6108183"/>
              <a:ext cx="1334404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Short captions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CA4188-D431-EC16-892C-5DBE77F6DA27}"/>
                </a:ext>
              </a:extLst>
            </p:cNvPr>
            <p:cNvSpPr/>
            <p:nvPr/>
          </p:nvSpPr>
          <p:spPr>
            <a:xfrm>
              <a:off x="3185160" y="6065520"/>
              <a:ext cx="7269480" cy="393105"/>
            </a:xfrm>
            <a:prstGeom prst="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7393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0E865-7418-74F8-1AC1-9D9BEA491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06" y="0"/>
            <a:ext cx="787366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411B3-F179-44B2-EAFD-E5FEA83BC4BB}"/>
              </a:ext>
            </a:extLst>
          </p:cNvPr>
          <p:cNvSpPr txBox="1"/>
          <p:nvPr/>
        </p:nvSpPr>
        <p:spPr>
          <a:xfrm>
            <a:off x="467526" y="4515294"/>
            <a:ext cx="1694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/>
              <a:t>Caption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453CB-85A2-2568-5C10-F23BF3CB388B}"/>
              </a:ext>
            </a:extLst>
          </p:cNvPr>
          <p:cNvSpPr txBox="1"/>
          <p:nvPr/>
        </p:nvSpPr>
        <p:spPr>
          <a:xfrm>
            <a:off x="464471" y="5226494"/>
            <a:ext cx="3574129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Same figure: different caption than in the list of figures!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BD15F7-258F-4F84-F5F6-4CC6998D628A}"/>
              </a:ext>
            </a:extLst>
          </p:cNvPr>
          <p:cNvSpPr/>
          <p:nvPr/>
        </p:nvSpPr>
        <p:spPr>
          <a:xfrm>
            <a:off x="4157133" y="4631267"/>
            <a:ext cx="618067" cy="28786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594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29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8CD58-7215-C934-6510-44FA00DEB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88A985-4863-38BC-3D61-D4469A154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13800" b="1" dirty="0">
                <a:latin typeface="+mn-lt"/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3932532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8568A-2430-D2AC-E0A2-367BFAA83669}"/>
              </a:ext>
            </a:extLst>
          </p:cNvPr>
          <p:cNvSpPr txBox="1"/>
          <p:nvPr/>
        </p:nvSpPr>
        <p:spPr>
          <a:xfrm>
            <a:off x="775504" y="937549"/>
            <a:ext cx="965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latin typeface="+mj-lt"/>
              </a:rPr>
              <a:t>0. Open an R Project (existing or start a new one)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7ED2C-506F-F2CF-3955-3137C593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91" y="1946668"/>
            <a:ext cx="5464410" cy="3901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148BE8-5CD1-FBFE-ED3A-30FF8A0C7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6669"/>
            <a:ext cx="5444600" cy="3901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7304D-C798-7250-F89E-8A83003C1924}"/>
              </a:ext>
            </a:extLst>
          </p:cNvPr>
          <p:cNvSpPr txBox="1"/>
          <p:nvPr/>
        </p:nvSpPr>
        <p:spPr>
          <a:xfrm>
            <a:off x="10663356" y="2816070"/>
            <a:ext cx="1436048" cy="73735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400" dirty="0"/>
              <a:t>Important! Choose folder location here!</a:t>
            </a:r>
          </a:p>
        </p:txBody>
      </p:sp>
    </p:spTree>
    <p:extLst>
      <p:ext uri="{BB962C8B-B14F-4D97-AF65-F5344CB8AC3E}">
        <p14:creationId xmlns:p14="http://schemas.microsoft.com/office/powerpoint/2010/main" val="3161448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95A2C27-BCE1-29F4-6656-622E6335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1" y="2118184"/>
            <a:ext cx="6060112" cy="3804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9E553-8DB7-C16F-8329-C706FC06164C}"/>
              </a:ext>
            </a:extLst>
          </p:cNvPr>
          <p:cNvSpPr txBox="1"/>
          <p:nvPr/>
        </p:nvSpPr>
        <p:spPr>
          <a:xfrm>
            <a:off x="775504" y="937549"/>
            <a:ext cx="3316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latin typeface="+mj-lt"/>
              </a:rPr>
              <a:t>0. Set up folders</a:t>
            </a:r>
          </a:p>
        </p:txBody>
      </p:sp>
    </p:spTree>
    <p:extLst>
      <p:ext uri="{BB962C8B-B14F-4D97-AF65-F5344CB8AC3E}">
        <p14:creationId xmlns:p14="http://schemas.microsoft.com/office/powerpoint/2010/main" val="2744088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DACA0D-9531-91C3-99B5-FA4FE1446302}"/>
              </a:ext>
            </a:extLst>
          </p:cNvPr>
          <p:cNvSpPr txBox="1"/>
          <p:nvPr/>
        </p:nvSpPr>
        <p:spPr>
          <a:xfrm>
            <a:off x="579120" y="716280"/>
            <a:ext cx="41744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1. File → New file → RMarkdown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3E53C-565E-E061-E90D-40ED0530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563" y="379950"/>
            <a:ext cx="6859317" cy="609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CE96F7-82C0-C9E5-5558-07E24911EC93}"/>
              </a:ext>
            </a:extLst>
          </p:cNvPr>
          <p:cNvSpPr txBox="1"/>
          <p:nvPr/>
        </p:nvSpPr>
        <p:spPr>
          <a:xfrm>
            <a:off x="579119" y="3550998"/>
            <a:ext cx="4174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2a. PDF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68C06-8FA6-B214-F475-F5472034610A}"/>
              </a:ext>
            </a:extLst>
          </p:cNvPr>
          <p:cNvSpPr txBox="1"/>
          <p:nvPr/>
        </p:nvSpPr>
        <p:spPr>
          <a:xfrm>
            <a:off x="579118" y="5277721"/>
            <a:ext cx="4174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latin typeface="+mj-lt"/>
              </a:rPr>
              <a:t>2b. “Save as” in the “Thesis” folder</a:t>
            </a:r>
          </a:p>
        </p:txBody>
      </p:sp>
    </p:spTree>
    <p:extLst>
      <p:ext uri="{BB962C8B-B14F-4D97-AF65-F5344CB8AC3E}">
        <p14:creationId xmlns:p14="http://schemas.microsoft.com/office/powerpoint/2010/main" val="256285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48CF5-B367-9396-442A-8FF7FD8EA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81E5738-4105-31BF-DB90-E1D4BBA318BA}"/>
              </a:ext>
            </a:extLst>
          </p:cNvPr>
          <p:cNvGrpSpPr/>
          <p:nvPr/>
        </p:nvGrpSpPr>
        <p:grpSpPr>
          <a:xfrm>
            <a:off x="7865552" y="2829369"/>
            <a:ext cx="3933367" cy="3735683"/>
            <a:chOff x="8436094" y="2727389"/>
            <a:chExt cx="3933367" cy="3735683"/>
          </a:xfrm>
        </p:grpSpPr>
        <p:pic>
          <p:nvPicPr>
            <p:cNvPr id="3074" name="Picture 2" descr="View christelinda-laureijs's full-sized avatar">
              <a:extLst>
                <a:ext uri="{FF2B5EF4-FFF2-40B4-BE49-F238E27FC236}">
                  <a16:creationId xmlns:a16="http://schemas.microsoft.com/office/drawing/2014/main" id="{D4BC5FBA-7827-C87E-E78F-BBCECDD14F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5"/>
            <a:stretch/>
          </p:blipFill>
          <p:spPr bwMode="auto">
            <a:xfrm>
              <a:off x="9282841" y="2727389"/>
              <a:ext cx="2239873" cy="2262156"/>
            </a:xfrm>
            <a:prstGeom prst="ellipse">
              <a:avLst/>
            </a:prstGeom>
            <a:noFill/>
            <a:ln>
              <a:solidFill>
                <a:srgbClr val="F4B5B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31F558-B067-0E9D-DF98-4EF540B36587}"/>
                </a:ext>
              </a:extLst>
            </p:cNvPr>
            <p:cNvSpPr txBox="1"/>
            <p:nvPr/>
          </p:nvSpPr>
          <p:spPr>
            <a:xfrm>
              <a:off x="8436094" y="5067052"/>
              <a:ext cx="39333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b="1" dirty="0">
                  <a:ln>
                    <a:solidFill>
                      <a:sysClr val="windowText" lastClr="000000"/>
                    </a:solidFill>
                  </a:ln>
                  <a:solidFill>
                    <a:srgbClr val="A5E923"/>
                  </a:solidFill>
                  <a:latin typeface="Dreaming Outloud Pro" panose="03050502040302030504" pitchFamily="66" charset="77"/>
                  <a:cs typeface="Dreaming Outloud Pro" panose="03050502040302030504" pitchFamily="66" charset="77"/>
                </a:rPr>
                <a:t>Christelinda Laureijs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AE6A68-A263-974A-A099-78A0EC532E2F}"/>
                </a:ext>
              </a:extLst>
            </p:cNvPr>
            <p:cNvSpPr txBox="1"/>
            <p:nvPr/>
          </p:nvSpPr>
          <p:spPr>
            <a:xfrm>
              <a:off x="8675212" y="5549873"/>
              <a:ext cx="3455130" cy="91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667" dirty="0">
                  <a:latin typeface="Dreaming Outloud Pro" panose="03050502040302030504" pitchFamily="66" charset="77"/>
                  <a:cs typeface="Dreaming Outloud Pro" panose="03050502040302030504" pitchFamily="66" charset="77"/>
                </a:rPr>
                <a:t>M.Sc. Candidate in Biology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7B8B4C-4570-5107-BB64-2FE0953D9065}"/>
              </a:ext>
            </a:extLst>
          </p:cNvPr>
          <p:cNvGrpSpPr/>
          <p:nvPr/>
        </p:nvGrpSpPr>
        <p:grpSpPr>
          <a:xfrm>
            <a:off x="4153564" y="2805840"/>
            <a:ext cx="3359298" cy="3759212"/>
            <a:chOff x="4565786" y="2505052"/>
            <a:chExt cx="3359298" cy="3759212"/>
          </a:xfrm>
        </p:grpSpPr>
        <p:pic>
          <p:nvPicPr>
            <p:cNvPr id="8" name="Picture 7" descr="A person wearing glasses and a teal shirt&#10;&#10;Description automatically generated">
              <a:extLst>
                <a:ext uri="{FF2B5EF4-FFF2-40B4-BE49-F238E27FC236}">
                  <a16:creationId xmlns:a16="http://schemas.microsoft.com/office/drawing/2014/main" id="{6E3C4A24-25B3-B75A-2592-18B9C7B4C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086"/>
            <a:stretch/>
          </p:blipFill>
          <p:spPr>
            <a:xfrm>
              <a:off x="5098763" y="2505052"/>
              <a:ext cx="2293345" cy="2311370"/>
            </a:xfrm>
            <a:prstGeom prst="ellipse">
              <a:avLst/>
            </a:prstGeom>
            <a:ln>
              <a:solidFill>
                <a:srgbClr val="86D4E3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DADFCC-12D4-AD2E-1986-C361F1813098}"/>
                </a:ext>
              </a:extLst>
            </p:cNvPr>
            <p:cNvSpPr txBox="1"/>
            <p:nvPr/>
          </p:nvSpPr>
          <p:spPr>
            <a:xfrm>
              <a:off x="4565786" y="4893930"/>
              <a:ext cx="3359298" cy="514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b="1">
                  <a:ln>
                    <a:solidFill>
                      <a:sysClr val="windowText" lastClr="000000"/>
                    </a:solidFill>
                  </a:ln>
                  <a:solidFill>
                    <a:srgbClr val="86D4E3"/>
                  </a:solidFill>
                  <a:latin typeface="Dreaming Outloud Pro" panose="03050502040302030504" pitchFamily="66" charset="77"/>
                  <a:cs typeface="Dreaming Outloud Pro" panose="03050502040302030504" pitchFamily="66" charset="77"/>
                </a:rPr>
                <a:t>Elizabeth </a:t>
              </a:r>
              <a:r>
                <a:rPr lang="en-CA" sz="3200" b="1" err="1">
                  <a:ln>
                    <a:solidFill>
                      <a:sysClr val="windowText" lastClr="000000"/>
                    </a:solidFill>
                  </a:ln>
                  <a:solidFill>
                    <a:srgbClr val="86D4E3"/>
                  </a:solidFill>
                  <a:latin typeface="Dreaming Outloud Pro" panose="03050502040302030504" pitchFamily="66" charset="77"/>
                  <a:cs typeface="Dreaming Outloud Pro" panose="03050502040302030504" pitchFamily="66" charset="77"/>
                </a:rPr>
                <a:t>Stregger</a:t>
              </a:r>
              <a:endParaRPr lang="en-CA" sz="3200" b="1">
                <a:ln>
                  <a:solidFill>
                    <a:sysClr val="windowText" lastClr="000000"/>
                  </a:solidFill>
                </a:ln>
                <a:solidFill>
                  <a:srgbClr val="86D4E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EFC58A-CAAF-62C4-C8F2-75679C5C26C2}"/>
                </a:ext>
              </a:extLst>
            </p:cNvPr>
            <p:cNvSpPr txBox="1"/>
            <p:nvPr/>
          </p:nvSpPr>
          <p:spPr>
            <a:xfrm>
              <a:off x="4689677" y="5351065"/>
              <a:ext cx="3111517" cy="91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667" dirty="0">
                  <a:latin typeface="Dreaming Outloud Pro" panose="03050502040302030504" pitchFamily="66" charset="77"/>
                  <a:cs typeface="Dreaming Outloud Pro" panose="03050502040302030504" pitchFamily="66" charset="77"/>
                </a:rPr>
                <a:t>Data and Digital Services Librarian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D4154B-2D35-1737-5219-601328D5D037}"/>
              </a:ext>
            </a:extLst>
          </p:cNvPr>
          <p:cNvGrpSpPr/>
          <p:nvPr/>
        </p:nvGrpSpPr>
        <p:grpSpPr>
          <a:xfrm>
            <a:off x="441577" y="2936846"/>
            <a:ext cx="3359296" cy="3628206"/>
            <a:chOff x="7954755" y="1810815"/>
            <a:chExt cx="3815383" cy="41208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806CB6-2E1C-C805-618B-DFF8FABA68F7}"/>
                </a:ext>
              </a:extLst>
            </p:cNvPr>
            <p:cNvSpPr txBox="1"/>
            <p:nvPr/>
          </p:nvSpPr>
          <p:spPr>
            <a:xfrm>
              <a:off x="7954755" y="4481814"/>
              <a:ext cx="3815383" cy="664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b="1" dirty="0">
                  <a:ln>
                    <a:solidFill>
                      <a:sysClr val="windowText" lastClr="000000"/>
                    </a:solidFill>
                  </a:ln>
                  <a:solidFill>
                    <a:srgbClr val="F19FA9"/>
                  </a:solidFill>
                  <a:latin typeface="Dreaming Outloud Pro" panose="03050502040302030504" pitchFamily="66" charset="77"/>
                  <a:cs typeface="Dreaming Outloud Pro" panose="03050502040302030504" pitchFamily="66" charset="77"/>
                </a:rPr>
                <a:t>Julia Riley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598154-BB43-E431-A753-807A31027589}"/>
                </a:ext>
              </a:extLst>
            </p:cNvPr>
            <p:cNvGrpSpPr/>
            <p:nvPr/>
          </p:nvGrpSpPr>
          <p:grpSpPr>
            <a:xfrm>
              <a:off x="8428303" y="1810815"/>
              <a:ext cx="2837895" cy="4120803"/>
              <a:chOff x="8428303" y="1810815"/>
              <a:chExt cx="2837895" cy="4120803"/>
            </a:xfrm>
          </p:grpSpPr>
          <p:pic>
            <p:nvPicPr>
              <p:cNvPr id="10" name="Picture 9" descr="A person holding a large turtle&#10;&#10;Description automatically generated">
                <a:extLst>
                  <a:ext uri="{FF2B5EF4-FFF2-40B4-BE49-F238E27FC236}">
                    <a16:creationId xmlns:a16="http://schemas.microsoft.com/office/drawing/2014/main" id="{5737F6CC-10E7-6E6F-68D9-954A096AB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3215" t="21254" r="4251" b="16359"/>
              <a:stretch/>
            </p:blipFill>
            <p:spPr>
              <a:xfrm>
                <a:off x="8544897" y="1810815"/>
                <a:ext cx="2604707" cy="2625181"/>
              </a:xfrm>
              <a:prstGeom prst="ellipse">
                <a:avLst/>
              </a:prstGeom>
              <a:ln>
                <a:solidFill>
                  <a:srgbClr val="CEC08B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4D25A8-1AE5-F19C-0919-4B70B20A8D6C}"/>
                  </a:ext>
                </a:extLst>
              </p:cNvPr>
              <p:cNvSpPr txBox="1"/>
              <p:nvPr/>
            </p:nvSpPr>
            <p:spPr>
              <a:xfrm>
                <a:off x="8428303" y="5018419"/>
                <a:ext cx="2837895" cy="913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667">
                    <a:latin typeface="Dreaming Outloud Pro" panose="03050502040302030504" pitchFamily="66" charset="77"/>
                    <a:cs typeface="Dreaming Outloud Pro" panose="03050502040302030504" pitchFamily="66" charset="77"/>
                  </a:rPr>
                  <a:t>Assistant Professor</a:t>
                </a:r>
              </a:p>
            </p:txBody>
          </p:sp>
        </p:grp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C64A3189-9E20-2621-54CA-44CEBA17E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387" y="634140"/>
            <a:ext cx="1971675" cy="21717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FA8BDCB-5E70-D34A-FAC1-9F54856301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5347" y="99072"/>
            <a:ext cx="2333625" cy="230505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236632A-E2BD-B58F-9C0C-6C5BAC47CD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77456" y="444833"/>
            <a:ext cx="21526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39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A0859-D938-3866-3BE6-F5C6D5FB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80" y="731481"/>
            <a:ext cx="8638100" cy="54863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202C2F-0492-C209-4EB4-254D010CC8C6}"/>
              </a:ext>
            </a:extLst>
          </p:cNvPr>
          <p:cNvSpPr txBox="1"/>
          <p:nvPr/>
        </p:nvSpPr>
        <p:spPr>
          <a:xfrm>
            <a:off x="579119" y="640158"/>
            <a:ext cx="4831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3.			to 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7B684-2A9A-9F8E-D640-98114AF651D9}"/>
              </a:ext>
            </a:extLst>
          </p:cNvPr>
          <p:cNvSpPr txBox="1"/>
          <p:nvPr/>
        </p:nvSpPr>
        <p:spPr>
          <a:xfrm>
            <a:off x="1097170" y="3822539"/>
            <a:ext cx="2629053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sz="2400" dirty="0"/>
              <a:t>Ugly, but it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C0A44-8A19-4E56-0A04-0D75F1C615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73" r="6535" b="11520"/>
          <a:stretch/>
        </p:blipFill>
        <p:spPr>
          <a:xfrm>
            <a:off x="1193801" y="572424"/>
            <a:ext cx="2082800" cy="769441"/>
          </a:xfrm>
          <a:prstGeom prst="rect">
            <a:avLst/>
          </a:prstGeom>
          <a:ln w="57150">
            <a:solidFill>
              <a:srgbClr val="F4F8F9"/>
            </a:solidFill>
          </a:ln>
        </p:spPr>
      </p:pic>
    </p:spTree>
    <p:extLst>
      <p:ext uri="{BB962C8B-B14F-4D97-AF65-F5344CB8AC3E}">
        <p14:creationId xmlns:p14="http://schemas.microsoft.com/office/powerpoint/2010/main" val="312577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0434A-9C03-BBA6-81C3-2618F2DF1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59585-9A3A-B092-E2F9-405BAE50FE2C}"/>
              </a:ext>
            </a:extLst>
          </p:cNvPr>
          <p:cNvSpPr txBox="1"/>
          <p:nvPr/>
        </p:nvSpPr>
        <p:spPr>
          <a:xfrm>
            <a:off x="579119" y="640158"/>
            <a:ext cx="4084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4. Delete all filler content, fill with your headers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469E2C-8E29-62C4-593E-6F5BFA49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29623"/>
            <a:ext cx="5120640" cy="58033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BDE444-A0BA-7E09-B3F9-C40BFC13481B}"/>
              </a:ext>
            </a:extLst>
          </p:cNvPr>
          <p:cNvSpPr txBox="1"/>
          <p:nvPr/>
        </p:nvSpPr>
        <p:spPr>
          <a:xfrm>
            <a:off x="1180265" y="3429000"/>
            <a:ext cx="23729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i="1" dirty="0"/>
              <a:t>#</a:t>
            </a:r>
            <a:r>
              <a:rPr lang="en-CA" sz="3200" i="1" dirty="0"/>
              <a:t> = Level 1</a:t>
            </a:r>
          </a:p>
          <a:p>
            <a:endParaRPr lang="en-CA" sz="3200" i="1" dirty="0"/>
          </a:p>
          <a:p>
            <a:r>
              <a:rPr lang="en-CA" sz="3200" b="1" i="1" dirty="0"/>
              <a:t>##</a:t>
            </a:r>
            <a:r>
              <a:rPr lang="en-CA" sz="3200" i="1" dirty="0"/>
              <a:t> = Level 2</a:t>
            </a:r>
          </a:p>
        </p:txBody>
      </p:sp>
    </p:spTree>
    <p:extLst>
      <p:ext uri="{BB962C8B-B14F-4D97-AF65-F5344CB8AC3E}">
        <p14:creationId xmlns:p14="http://schemas.microsoft.com/office/powerpoint/2010/main" val="3455051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43671-F450-B0A8-4C69-25AA07F02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5AFCE6-B52D-EB41-F11E-5AAC71BD3932}"/>
              </a:ext>
            </a:extLst>
          </p:cNvPr>
          <p:cNvSpPr txBox="1"/>
          <p:nvPr/>
        </p:nvSpPr>
        <p:spPr>
          <a:xfrm>
            <a:off x="579119" y="640158"/>
            <a:ext cx="68427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5a. Insert a new code chunk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1865D8-D6A8-0536-A2F8-E90D3304B9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978"/>
          <a:stretch/>
        </p:blipFill>
        <p:spPr>
          <a:xfrm>
            <a:off x="7284720" y="1409599"/>
            <a:ext cx="4328161" cy="1438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15C0F2-3FC7-3F68-489F-97D807C8E81D}"/>
              </a:ext>
            </a:extLst>
          </p:cNvPr>
          <p:cNvSpPr/>
          <p:nvPr/>
        </p:nvSpPr>
        <p:spPr>
          <a:xfrm>
            <a:off x="7772400" y="1024878"/>
            <a:ext cx="944880" cy="10477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65184-7F95-609D-5BE7-DD2F9ACACA46}"/>
              </a:ext>
            </a:extLst>
          </p:cNvPr>
          <p:cNvSpPr txBox="1"/>
          <p:nvPr/>
        </p:nvSpPr>
        <p:spPr>
          <a:xfrm>
            <a:off x="899158" y="1749474"/>
            <a:ext cx="472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latin typeface="Consolas" panose="020B0609020204030204" pitchFamily="49" charset="0"/>
                <a:cs typeface="Courier New" panose="02070309020205020404" pitchFamily="49" charset="0"/>
              </a:rPr>
              <a:t>Ctrl + Alt + 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D43EE-1897-CC77-4421-A98AC887657D}"/>
              </a:ext>
            </a:extLst>
          </p:cNvPr>
          <p:cNvSpPr txBox="1"/>
          <p:nvPr/>
        </p:nvSpPr>
        <p:spPr>
          <a:xfrm>
            <a:off x="579118" y="3671698"/>
            <a:ext cx="59893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5a. Name it (e.g. “setup”) and add echo = FALSE to hide 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920D92-38DC-F700-1B10-86B9FD803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3744085"/>
            <a:ext cx="3610479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1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6EFC4-A63E-F231-8642-F8E1F55EE891}"/>
              </a:ext>
            </a:extLst>
          </p:cNvPr>
          <p:cNvSpPr txBox="1"/>
          <p:nvPr/>
        </p:nvSpPr>
        <p:spPr>
          <a:xfrm>
            <a:off x="579119" y="640158"/>
            <a:ext cx="7680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5c. Create a set-up chunk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DA565-0E39-4065-2B4F-221B286F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8" y="1558650"/>
            <a:ext cx="5507363" cy="4730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206CC1-D0D1-61EF-3119-A88E958BAAC5}"/>
              </a:ext>
            </a:extLst>
          </p:cNvPr>
          <p:cNvSpPr txBox="1"/>
          <p:nvPr/>
        </p:nvSpPr>
        <p:spPr>
          <a:xfrm>
            <a:off x="5412937" y="2361238"/>
            <a:ext cx="42789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Searchable text in figures (e.g. axis titles)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0DD5B-FE32-EF01-A123-34B43EC957C1}"/>
              </a:ext>
            </a:extLst>
          </p:cNvPr>
          <p:cNvSpPr txBox="1"/>
          <p:nvPr/>
        </p:nvSpPr>
        <p:spPr>
          <a:xfrm>
            <a:off x="5412937" y="2735990"/>
            <a:ext cx="318106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High-quality figure resolution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EAC82-C767-7B4D-85F0-17AFE84EEE15}"/>
              </a:ext>
            </a:extLst>
          </p:cNvPr>
          <p:cNvSpPr txBox="1"/>
          <p:nvPr/>
        </p:nvSpPr>
        <p:spPr>
          <a:xfrm>
            <a:off x="5412937" y="3942553"/>
            <a:ext cx="382777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Remove ## in front of chunk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82C697-18C7-A4B2-70AC-BC091A464842}"/>
              </a:ext>
            </a:extLst>
          </p:cNvPr>
          <p:cNvSpPr txBox="1"/>
          <p:nvPr/>
        </p:nvSpPr>
        <p:spPr>
          <a:xfrm>
            <a:off x="5412937" y="4317093"/>
            <a:ext cx="488101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Hide warnings and code chunks in output 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BE6C8-CB49-06DB-45D3-6DD11BDF4050}"/>
              </a:ext>
            </a:extLst>
          </p:cNvPr>
          <p:cNvSpPr txBox="1"/>
          <p:nvPr/>
        </p:nvSpPr>
        <p:spPr>
          <a:xfrm>
            <a:off x="5412937" y="3568013"/>
            <a:ext cx="627191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Set default width of the figures (% total page content width)</a:t>
            </a:r>
          </a:p>
        </p:txBody>
      </p:sp>
    </p:spTree>
    <p:extLst>
      <p:ext uri="{BB962C8B-B14F-4D97-AF65-F5344CB8AC3E}">
        <p14:creationId xmlns:p14="http://schemas.microsoft.com/office/powerpoint/2010/main" val="3937901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9F898-0724-D3A7-5700-49B051D33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011EFE-A3A1-5E37-CBF5-3C48B677A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13800" b="1" dirty="0">
                <a:latin typeface="+mn-lt"/>
              </a:rPr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1977805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8AA356-2EF0-68E5-3481-0B5A72A083B3}"/>
              </a:ext>
            </a:extLst>
          </p:cNvPr>
          <p:cNvSpPr txBox="1"/>
          <p:nvPr/>
        </p:nvSpPr>
        <p:spPr>
          <a:xfrm>
            <a:off x="579119" y="640158"/>
            <a:ext cx="7680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6. Load libraries in a new chunk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E6517-C960-2C71-F1B0-D1C1CA1260F0}"/>
              </a:ext>
            </a:extLst>
          </p:cNvPr>
          <p:cNvSpPr txBox="1"/>
          <p:nvPr/>
        </p:nvSpPr>
        <p:spPr>
          <a:xfrm>
            <a:off x="579118" y="2955281"/>
            <a:ext cx="7680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7. Create a simple plot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29611C-9F53-1E25-8318-CFF7E6DF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92" y="3745528"/>
            <a:ext cx="7284912" cy="155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B3BEE-5B8E-136C-FEE7-DF65F4B18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2" y="1577518"/>
            <a:ext cx="2543530" cy="120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A41A5A-C595-CF99-3FB6-85254611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376" y="1409599"/>
            <a:ext cx="2857899" cy="1581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5ACD69-A46B-5838-2133-2B717DF62851}"/>
              </a:ext>
            </a:extLst>
          </p:cNvPr>
          <p:cNvSpPr txBox="1"/>
          <p:nvPr/>
        </p:nvSpPr>
        <p:spPr>
          <a:xfrm>
            <a:off x="5701874" y="1859274"/>
            <a:ext cx="220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this tutorial, you will also need these: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2B812F3-56B5-4CA1-C13B-561D56F103B2}"/>
              </a:ext>
            </a:extLst>
          </p:cNvPr>
          <p:cNvSpPr/>
          <p:nvPr/>
        </p:nvSpPr>
        <p:spPr>
          <a:xfrm>
            <a:off x="8060267" y="2099733"/>
            <a:ext cx="397933" cy="1778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1375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94B640-E7A0-C677-5738-3F2427FE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97" y="1763004"/>
            <a:ext cx="8123836" cy="4741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FD026-25A3-ABC5-82B4-358FC65E89BC}"/>
              </a:ext>
            </a:extLst>
          </p:cNvPr>
          <p:cNvSpPr txBox="1"/>
          <p:nvPr/>
        </p:nvSpPr>
        <p:spPr>
          <a:xfrm>
            <a:off x="509670" y="675069"/>
            <a:ext cx="7680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7b. Marvel at its beauty</a:t>
            </a:r>
          </a:p>
        </p:txBody>
      </p:sp>
    </p:spTree>
    <p:extLst>
      <p:ext uri="{BB962C8B-B14F-4D97-AF65-F5344CB8AC3E}">
        <p14:creationId xmlns:p14="http://schemas.microsoft.com/office/powerpoint/2010/main" val="1723804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22D9-BECE-0562-14B4-B2B18B5F5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EE768-9566-5E18-A2A7-FAEA2D5B0DFA}"/>
              </a:ext>
            </a:extLst>
          </p:cNvPr>
          <p:cNvSpPr txBox="1"/>
          <p:nvPr/>
        </p:nvSpPr>
        <p:spPr>
          <a:xfrm>
            <a:off x="405498" y="553624"/>
            <a:ext cx="7083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8. Make plot look better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7EF8B4-816A-1BD5-7311-5FFE9C6E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79" y="1604970"/>
            <a:ext cx="9754961" cy="33818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4EDA1A-084D-A5AD-B221-381ACBC58FB8}"/>
              </a:ext>
            </a:extLst>
          </p:cNvPr>
          <p:cNvSpPr txBox="1"/>
          <p:nvPr/>
        </p:nvSpPr>
        <p:spPr>
          <a:xfrm>
            <a:off x="8422383" y="2557230"/>
            <a:ext cx="114326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Axis titles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F54149-056B-781D-4A1D-8307AF9D9499}"/>
              </a:ext>
            </a:extLst>
          </p:cNvPr>
          <p:cNvSpPr txBox="1"/>
          <p:nvPr/>
        </p:nvSpPr>
        <p:spPr>
          <a:xfrm>
            <a:off x="8422383" y="2926562"/>
            <a:ext cx="114326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No grid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F34162-E51B-EB41-198E-C118C8890C6E}"/>
              </a:ext>
            </a:extLst>
          </p:cNvPr>
          <p:cNvSpPr txBox="1"/>
          <p:nvPr/>
        </p:nvSpPr>
        <p:spPr>
          <a:xfrm>
            <a:off x="10452020" y="3805180"/>
            <a:ext cx="114326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Better margins</a:t>
            </a:r>
          </a:p>
        </p:txBody>
      </p:sp>
    </p:spTree>
    <p:extLst>
      <p:ext uri="{BB962C8B-B14F-4D97-AF65-F5344CB8AC3E}">
        <p14:creationId xmlns:p14="http://schemas.microsoft.com/office/powerpoint/2010/main" val="1119210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EE074-FF08-019E-9F07-A998726F8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2C2537-7007-DCF0-8039-7B29431B304C}"/>
              </a:ext>
            </a:extLst>
          </p:cNvPr>
          <p:cNvSpPr txBox="1"/>
          <p:nvPr/>
        </p:nvSpPr>
        <p:spPr>
          <a:xfrm>
            <a:off x="405498" y="553624"/>
            <a:ext cx="7083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8. Better!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534104-5A93-2BB8-F3C4-A13CFDE1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77" y="1450772"/>
            <a:ext cx="8791523" cy="509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48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B3C95-CB40-6F1F-BDB4-CC73FEB0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5" y="1911842"/>
            <a:ext cx="9497750" cy="2038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886903-7AF4-9882-28D9-C946CF8D00C2}"/>
              </a:ext>
            </a:extLst>
          </p:cNvPr>
          <p:cNvSpPr txBox="1"/>
          <p:nvPr/>
        </p:nvSpPr>
        <p:spPr>
          <a:xfrm>
            <a:off x="405498" y="553624"/>
            <a:ext cx="10963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8b. Set default theme for all </a:t>
            </a:r>
            <a:r>
              <a:rPr lang="en-CA" sz="4400" dirty="0" err="1">
                <a:latin typeface="+mj-lt"/>
              </a:rPr>
              <a:t>ggplots</a:t>
            </a:r>
            <a:endParaRPr lang="en-CA" sz="4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9C25D-FAE1-F619-5BD1-5E7606C1BDFD}"/>
              </a:ext>
            </a:extLst>
          </p:cNvPr>
          <p:cNvSpPr txBox="1"/>
          <p:nvPr/>
        </p:nvSpPr>
        <p:spPr>
          <a:xfrm>
            <a:off x="808645" y="1432787"/>
            <a:ext cx="61114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Use </a:t>
            </a:r>
            <a:r>
              <a:rPr lang="en-CA" dirty="0" err="1"/>
              <a:t>theme_set</a:t>
            </a:r>
            <a:r>
              <a:rPr lang="en-CA" dirty="0"/>
              <a:t>() in a chunk near the top of the document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305B2-2A94-4C9D-81CD-47DCE379C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5" y="4808742"/>
            <a:ext cx="7097115" cy="1495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E5326A-8664-30DC-5ADB-90CF761D08AF}"/>
              </a:ext>
            </a:extLst>
          </p:cNvPr>
          <p:cNvSpPr txBox="1"/>
          <p:nvPr/>
        </p:nvSpPr>
        <p:spPr>
          <a:xfrm>
            <a:off x="808645" y="4196704"/>
            <a:ext cx="442024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Reduces repetitive theme code in all plots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2394D5-376A-6609-FDE0-8F22F5EB1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399" y="4908908"/>
            <a:ext cx="2431181" cy="13954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F5E242-D734-1274-2290-208E190D1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307" y="4905186"/>
            <a:ext cx="2201432" cy="13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2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mouse with its mouth open&#10;&#10;AI-generated content may be incorrect.">
            <a:extLst>
              <a:ext uri="{FF2B5EF4-FFF2-40B4-BE49-F238E27FC236}">
                <a16:creationId xmlns:a16="http://schemas.microsoft.com/office/drawing/2014/main" id="{794A32DF-80D6-411A-C277-171E52D5C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44081" y="2197085"/>
            <a:ext cx="4453398" cy="5948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67DB1-3D51-5035-327C-D495C75DB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23" y="0"/>
            <a:ext cx="1119975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DED44-2EA8-56D2-B64C-B64FA3E1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1" y="2011877"/>
            <a:ext cx="11331615" cy="740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28AE80-60FC-3192-CA3C-A23B7883D37A}"/>
              </a:ext>
            </a:extLst>
          </p:cNvPr>
          <p:cNvSpPr txBox="1"/>
          <p:nvPr/>
        </p:nvSpPr>
        <p:spPr>
          <a:xfrm>
            <a:off x="405498" y="553624"/>
            <a:ext cx="11250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9. Add caption </a:t>
            </a:r>
            <a:r>
              <a:rPr lang="en-CA" sz="2800" b="1" dirty="0"/>
              <a:t>(</a:t>
            </a:r>
            <a:r>
              <a:rPr lang="en-CA" sz="2800" b="1" dirty="0" err="1"/>
              <a:t>fig.cap</a:t>
            </a:r>
            <a:r>
              <a:rPr lang="en-CA" sz="2800" b="1" dirty="0"/>
              <a:t>)</a:t>
            </a:r>
            <a:r>
              <a:rPr lang="en-CA" sz="3200" b="1" dirty="0">
                <a:latin typeface="+mj-lt"/>
              </a:rPr>
              <a:t> </a:t>
            </a:r>
            <a:r>
              <a:rPr lang="en-CA" sz="4400" dirty="0">
                <a:latin typeface="+mj-lt"/>
              </a:rPr>
              <a:t>and short caption </a:t>
            </a:r>
            <a:r>
              <a:rPr lang="en-CA" sz="2800" b="1" dirty="0"/>
              <a:t>(</a:t>
            </a:r>
            <a:r>
              <a:rPr lang="en-CA" sz="2800" b="1" dirty="0" err="1"/>
              <a:t>fig.scap</a:t>
            </a:r>
            <a:r>
              <a:rPr lang="en-CA" sz="2800" b="1" dirty="0"/>
              <a:t>) </a:t>
            </a:r>
            <a:endParaRPr lang="en-CA" sz="44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8C5299-7766-8F39-8B38-66EA76110C41}"/>
              </a:ext>
            </a:extLst>
          </p:cNvPr>
          <p:cNvGrpSpPr/>
          <p:nvPr/>
        </p:nvGrpSpPr>
        <p:grpSpPr>
          <a:xfrm>
            <a:off x="470896" y="3335834"/>
            <a:ext cx="11250208" cy="3131971"/>
            <a:chOff x="470896" y="3335834"/>
            <a:chExt cx="11250208" cy="31319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6D94F2-E003-DDE4-8740-F1EC7A94E16B}"/>
                </a:ext>
              </a:extLst>
            </p:cNvPr>
            <p:cNvSpPr txBox="1"/>
            <p:nvPr/>
          </p:nvSpPr>
          <p:spPr>
            <a:xfrm>
              <a:off x="470896" y="3335834"/>
              <a:ext cx="1125020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latin typeface="+mj-lt"/>
                </a:rPr>
                <a:t>10. Add a </a:t>
              </a:r>
              <a:r>
                <a:rPr lang="en-CA" sz="3600" b="1" dirty="0"/>
                <a:t>\</a:t>
              </a:r>
              <a:r>
                <a:rPr lang="en-CA" sz="3600" b="1" dirty="0" err="1"/>
                <a:t>tableofcontents</a:t>
              </a:r>
              <a:r>
                <a:rPr lang="en-CA" sz="3600" b="1" dirty="0"/>
                <a:t> </a:t>
              </a:r>
              <a:r>
                <a:rPr lang="en-CA" sz="4400" dirty="0">
                  <a:latin typeface="+mj-lt"/>
                </a:rPr>
                <a:t>and </a:t>
              </a:r>
              <a:r>
                <a:rPr lang="en-CA" sz="3600" b="1" dirty="0"/>
                <a:t>\</a:t>
              </a:r>
              <a:r>
                <a:rPr lang="en-CA" sz="3600" b="1" dirty="0" err="1"/>
                <a:t>listoffigures</a:t>
              </a:r>
              <a:endParaRPr lang="en-CA" sz="4400" b="1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CC5AD8-E070-71E8-A2F4-5D536A0A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48"/>
            <a:stretch/>
          </p:blipFill>
          <p:spPr>
            <a:xfrm>
              <a:off x="601884" y="4105275"/>
              <a:ext cx="2838176" cy="2362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62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D80985-C401-1012-CE8A-F17ADA974161}"/>
              </a:ext>
            </a:extLst>
          </p:cNvPr>
          <p:cNvSpPr txBox="1"/>
          <p:nvPr/>
        </p:nvSpPr>
        <p:spPr>
          <a:xfrm>
            <a:off x="297276" y="469062"/>
            <a:ext cx="3823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11. Knit to PDF!</a:t>
            </a:r>
            <a:endParaRPr lang="en-CA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AAC7-8063-F8C6-9E7E-F33A73AB7547}"/>
              </a:ext>
            </a:extLst>
          </p:cNvPr>
          <p:cNvSpPr txBox="1"/>
          <p:nvPr/>
        </p:nvSpPr>
        <p:spPr>
          <a:xfrm>
            <a:off x="4120588" y="674705"/>
            <a:ext cx="7849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Do NOT worry about formatting, fonts or spacing yet!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E5B69F-2400-326F-5B74-C0742E2B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17" y="1625413"/>
            <a:ext cx="11713877" cy="4724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DEA92-D855-CA63-602C-BDF113433E4D}"/>
              </a:ext>
            </a:extLst>
          </p:cNvPr>
          <p:cNvSpPr txBox="1"/>
          <p:nvPr/>
        </p:nvSpPr>
        <p:spPr>
          <a:xfrm>
            <a:off x="4306060" y="5453829"/>
            <a:ext cx="95731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 err="1"/>
              <a:t>fig.scap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585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CA21E-C1A3-B10D-BB19-A1A31304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8" y="1573198"/>
            <a:ext cx="11002911" cy="771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B4F28-5E95-39C1-F0DD-4E0EA47F9088}"/>
              </a:ext>
            </a:extLst>
          </p:cNvPr>
          <p:cNvSpPr txBox="1"/>
          <p:nvPr/>
        </p:nvSpPr>
        <p:spPr>
          <a:xfrm>
            <a:off x="297275" y="469062"/>
            <a:ext cx="9772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12. Cross-reference image with </a:t>
            </a:r>
            <a:r>
              <a:rPr lang="en-CA" sz="4400" b="1" dirty="0"/>
              <a:t>\ref{}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2ECF0-ABD7-E830-AA01-A1E033DA7020}"/>
              </a:ext>
            </a:extLst>
          </p:cNvPr>
          <p:cNvSpPr txBox="1"/>
          <p:nvPr/>
        </p:nvSpPr>
        <p:spPr>
          <a:xfrm>
            <a:off x="401258" y="2494860"/>
            <a:ext cx="632711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Must put </a:t>
            </a:r>
            <a:r>
              <a:rPr lang="en-CA" b="1" dirty="0"/>
              <a:t>\\label{} </a:t>
            </a:r>
            <a:r>
              <a:rPr lang="en-CA" dirty="0"/>
              <a:t>INSIDE the </a:t>
            </a:r>
            <a:r>
              <a:rPr lang="en-CA" dirty="0" err="1"/>
              <a:t>fig.cap</a:t>
            </a:r>
            <a:r>
              <a:rPr lang="en-CA" dirty="0"/>
              <a:t> quotations! No spaces!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25051B-09FE-018A-A3DD-F36DBFAD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1623" y="3546736"/>
            <a:ext cx="13995203" cy="7040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A11EF5-F89E-0243-83FD-E72D5CFFD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49256" y="5103847"/>
            <a:ext cx="15058853" cy="1017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7C3C6F-93EE-B512-EF37-BC1553CEC64F}"/>
              </a:ext>
            </a:extLst>
          </p:cNvPr>
          <p:cNvSpPr txBox="1"/>
          <p:nvPr/>
        </p:nvSpPr>
        <p:spPr>
          <a:xfrm>
            <a:off x="10698868" y="6227349"/>
            <a:ext cx="13040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Clickable!</a:t>
            </a:r>
          </a:p>
        </p:txBody>
      </p:sp>
    </p:spTree>
    <p:extLst>
      <p:ext uri="{BB962C8B-B14F-4D97-AF65-F5344CB8AC3E}">
        <p14:creationId xmlns:p14="http://schemas.microsoft.com/office/powerpoint/2010/main" val="1116887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798FA-D18F-8793-B737-FF49BEFF7521}"/>
              </a:ext>
            </a:extLst>
          </p:cNvPr>
          <p:cNvSpPr txBox="1"/>
          <p:nvPr/>
        </p:nvSpPr>
        <p:spPr>
          <a:xfrm>
            <a:off x="297275" y="469062"/>
            <a:ext cx="9506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13. (Optional) change other parameters in the chunk options</a:t>
            </a:r>
            <a:endParaRPr lang="en-CA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EB9EF-67CC-B227-6ED6-A50B8EAB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88" y="2170516"/>
            <a:ext cx="11519710" cy="1352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2CC9E-4455-E606-0615-90D60A5DF093}"/>
              </a:ext>
            </a:extLst>
          </p:cNvPr>
          <p:cNvSpPr txBox="1"/>
          <p:nvPr/>
        </p:nvSpPr>
        <p:spPr>
          <a:xfrm>
            <a:off x="460088" y="3675226"/>
            <a:ext cx="490974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Use </a:t>
            </a:r>
            <a:r>
              <a:rPr lang="en-CA" b="1" dirty="0"/>
              <a:t>#|</a:t>
            </a:r>
            <a:r>
              <a:rPr lang="en-CA" dirty="0"/>
              <a:t> to extend chunk options into a new line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153FAD-A031-EB21-1679-AF49D5F6B879}"/>
              </a:ext>
            </a:extLst>
          </p:cNvPr>
          <p:cNvGrpSpPr/>
          <p:nvPr/>
        </p:nvGrpSpPr>
        <p:grpSpPr>
          <a:xfrm>
            <a:off x="460088" y="4337069"/>
            <a:ext cx="11519710" cy="2040371"/>
            <a:chOff x="460088" y="4337069"/>
            <a:chExt cx="11519710" cy="20403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96D058-316E-6371-EF36-83524C6A0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8" y="4935855"/>
              <a:ext cx="10440857" cy="34294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D2EACA-D1C2-677A-8577-862C4A731259}"/>
                </a:ext>
              </a:extLst>
            </p:cNvPr>
            <p:cNvSpPr txBox="1"/>
            <p:nvPr/>
          </p:nvSpPr>
          <p:spPr>
            <a:xfrm>
              <a:off x="4880378" y="4337069"/>
              <a:ext cx="2431243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\\textit{} = italics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3046B4-4A23-5CBA-47B7-4EE06F8A7329}"/>
                </a:ext>
              </a:extLst>
            </p:cNvPr>
            <p:cNvSpPr txBox="1"/>
            <p:nvPr/>
          </p:nvSpPr>
          <p:spPr>
            <a:xfrm>
              <a:off x="7494468" y="4413891"/>
              <a:ext cx="448533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CA" dirty="0"/>
                <a:t>Use \ to cancel special characters like “ or ‘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19AB51-71BE-2A3F-11C6-A5ECB9BC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88" y="5649400"/>
              <a:ext cx="10845478" cy="728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571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5C354-7169-30DE-1A6F-2BA68F1F3BBE}"/>
              </a:ext>
            </a:extLst>
          </p:cNvPr>
          <p:cNvSpPr txBox="1"/>
          <p:nvPr/>
        </p:nvSpPr>
        <p:spPr>
          <a:xfrm>
            <a:off x="297274" y="469062"/>
            <a:ext cx="11462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dirty="0"/>
              <a:t>Methods schematic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39BF91-8C91-CF1F-95A8-EAC0EC1C1B8F}"/>
              </a:ext>
            </a:extLst>
          </p:cNvPr>
          <p:cNvGrpSpPr/>
          <p:nvPr/>
        </p:nvGrpSpPr>
        <p:grpSpPr>
          <a:xfrm>
            <a:off x="1251995" y="1053837"/>
            <a:ext cx="9688010" cy="5804162"/>
            <a:chOff x="1251995" y="1053837"/>
            <a:chExt cx="9688010" cy="58041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59929D-C098-362C-0C44-1A388E09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1995" y="1617935"/>
              <a:ext cx="9688010" cy="52400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35A3E4-7EE8-EB76-D8FF-66441B2EABF3}"/>
                </a:ext>
              </a:extLst>
            </p:cNvPr>
            <p:cNvSpPr txBox="1"/>
            <p:nvPr/>
          </p:nvSpPr>
          <p:spPr>
            <a:xfrm>
              <a:off x="8588415" y="1053837"/>
              <a:ext cx="1564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* Not to 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57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C2008-9687-7CE8-89CD-38F8E1261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890285-1D97-6CC6-293F-79AFD1D8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1375223"/>
            <a:ext cx="8351520" cy="5269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BBCC66-034E-A973-E2D1-1BCF06A6DE6B}"/>
              </a:ext>
            </a:extLst>
          </p:cNvPr>
          <p:cNvSpPr txBox="1"/>
          <p:nvPr/>
        </p:nvSpPr>
        <p:spPr>
          <a:xfrm>
            <a:off x="297274" y="469062"/>
            <a:ext cx="113931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14. Insert images with </a:t>
            </a:r>
            <a:r>
              <a:rPr lang="en-CA" sz="4000" b="1" dirty="0" err="1"/>
              <a:t>knitr</a:t>
            </a:r>
            <a:r>
              <a:rPr lang="en-CA" sz="4000" b="1" dirty="0"/>
              <a:t>::</a:t>
            </a:r>
            <a:r>
              <a:rPr lang="en-CA" sz="4000" b="1" dirty="0" err="1"/>
              <a:t>include_graphics</a:t>
            </a:r>
            <a:r>
              <a:rPr lang="en-CA" sz="4000" b="1" dirty="0"/>
              <a:t>()</a:t>
            </a:r>
            <a:endParaRPr lang="en-CA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0E5C4-065A-E6B1-913D-64610002E90B}"/>
              </a:ext>
            </a:extLst>
          </p:cNvPr>
          <p:cNvSpPr txBox="1"/>
          <p:nvPr/>
        </p:nvSpPr>
        <p:spPr>
          <a:xfrm>
            <a:off x="7242320" y="2187647"/>
            <a:ext cx="414446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here() selects file in the “Figures” folder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E210B-0E66-A5A2-18AB-68DAFD8E9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88" y="1620742"/>
            <a:ext cx="10926700" cy="4667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E23235D-2E8A-4BD9-F1DA-FC8DA5ED71A5}"/>
              </a:ext>
            </a:extLst>
          </p:cNvPr>
          <p:cNvGrpSpPr/>
          <p:nvPr/>
        </p:nvGrpSpPr>
        <p:grpSpPr>
          <a:xfrm>
            <a:off x="7242320" y="2727773"/>
            <a:ext cx="4736321" cy="1944203"/>
            <a:chOff x="7242320" y="2727773"/>
            <a:chExt cx="4736321" cy="19442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1BFAEA-7A94-8EE7-EA41-8E1AA013600A}"/>
                </a:ext>
              </a:extLst>
            </p:cNvPr>
            <p:cNvSpPr txBox="1"/>
            <p:nvPr/>
          </p:nvSpPr>
          <p:spPr>
            <a:xfrm>
              <a:off x="7242320" y="2727773"/>
              <a:ext cx="2775119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Updated figures numbers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35D483-6C79-0036-42DD-66A15DEDF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2321" y="3135669"/>
              <a:ext cx="4736320" cy="1536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85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E8085-9358-268A-06B5-1461E67B5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AB74B6-2C50-A1A0-8A61-3B4B8228E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13800" b="1" dirty="0">
                <a:latin typeface="+mn-lt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3549517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38E3277-78ED-5F5C-D9B3-05AA8EB6911C}"/>
              </a:ext>
            </a:extLst>
          </p:cNvPr>
          <p:cNvSpPr txBox="1"/>
          <p:nvPr/>
        </p:nvSpPr>
        <p:spPr>
          <a:xfrm>
            <a:off x="527740" y="505489"/>
            <a:ext cx="5328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chemeClr val="accent3"/>
                </a:solidFill>
              </a:rPr>
              <a:t>Analyzing Plant Growth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61C531-C901-F8D6-7033-B76B34AA084E}"/>
              </a:ext>
            </a:extLst>
          </p:cNvPr>
          <p:cNvGrpSpPr/>
          <p:nvPr/>
        </p:nvGrpSpPr>
        <p:grpSpPr>
          <a:xfrm>
            <a:off x="314960" y="764265"/>
            <a:ext cx="11261037" cy="5634412"/>
            <a:chOff x="314960" y="764265"/>
            <a:chExt cx="11261037" cy="56344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E5D5AB8-54C9-B513-E0F9-65F46AA9C44E}"/>
                </a:ext>
              </a:extLst>
            </p:cNvPr>
            <p:cNvGrpSpPr/>
            <p:nvPr/>
          </p:nvGrpSpPr>
          <p:grpSpPr>
            <a:xfrm>
              <a:off x="314960" y="2007310"/>
              <a:ext cx="3572063" cy="4391367"/>
              <a:chOff x="314960" y="2007310"/>
              <a:chExt cx="3572063" cy="4391367"/>
            </a:xfrm>
          </p:grpSpPr>
          <p:pic>
            <p:nvPicPr>
              <p:cNvPr id="7" name="Picture 6" descr="A drawing of a mouse and a plant&#10;&#10;AI-generated content may be incorrect.">
                <a:extLst>
                  <a:ext uri="{FF2B5EF4-FFF2-40B4-BE49-F238E27FC236}">
                    <a16:creationId xmlns:a16="http://schemas.microsoft.com/office/drawing/2014/main" id="{C97807F9-7DAC-609D-CC48-0613E6BAC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14960" y="2007310"/>
                <a:ext cx="3572063" cy="288981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11EA8-9168-9AFF-9289-B00467E197DE}"/>
                  </a:ext>
                </a:extLst>
              </p:cNvPr>
              <p:cNvSpPr txBox="1"/>
              <p:nvPr/>
            </p:nvSpPr>
            <p:spPr>
              <a:xfrm>
                <a:off x="1069751" y="5567680"/>
                <a:ext cx="20624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b="1" dirty="0"/>
                  <a:t>Control</a:t>
                </a:r>
              </a:p>
              <a:p>
                <a:pPr algn="ctr"/>
                <a:r>
                  <a:rPr lang="en-CA" sz="2400" dirty="0"/>
                  <a:t>Water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E7C17-06A3-3838-C354-EFD9FD72A394}"/>
                </a:ext>
              </a:extLst>
            </p:cNvPr>
            <p:cNvGrpSpPr/>
            <p:nvPr/>
          </p:nvGrpSpPr>
          <p:grpSpPr>
            <a:xfrm>
              <a:off x="4342386" y="2007310"/>
              <a:ext cx="3317548" cy="4391366"/>
              <a:chOff x="4342386" y="2007310"/>
              <a:chExt cx="3317548" cy="4391366"/>
            </a:xfrm>
          </p:grpSpPr>
          <p:pic>
            <p:nvPicPr>
              <p:cNvPr id="9" name="Picture 8" descr="A cartoon of a mouse and a sad plant&#10;&#10;AI-generated content may be incorrect.">
                <a:extLst>
                  <a:ext uri="{FF2B5EF4-FFF2-40B4-BE49-F238E27FC236}">
                    <a16:creationId xmlns:a16="http://schemas.microsoft.com/office/drawing/2014/main" id="{2A7E74F9-C0AF-77EB-EC94-1B4227A75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42386" y="2007310"/>
                <a:ext cx="3317548" cy="3017520"/>
              </a:xfrm>
              <a:prstGeom prst="rect">
                <a:avLst/>
              </a:prstGeom>
              <a:effectLst>
                <a:softEdge rad="317500"/>
              </a:effec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E10B9-E5BA-D4AF-17FD-A390EE867FC4}"/>
                  </a:ext>
                </a:extLst>
              </p:cNvPr>
              <p:cNvSpPr txBox="1"/>
              <p:nvPr/>
            </p:nvSpPr>
            <p:spPr>
              <a:xfrm>
                <a:off x="4413315" y="5567679"/>
                <a:ext cx="31756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b="1" dirty="0"/>
                  <a:t>Treatment 1</a:t>
                </a:r>
              </a:p>
              <a:p>
                <a:pPr algn="ctr"/>
                <a:r>
                  <a:rPr lang="en-CA" sz="2400" dirty="0"/>
                  <a:t>Water + Herbicide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FDDA75-C219-45E9-E73D-F0C13733BDC2}"/>
                </a:ext>
              </a:extLst>
            </p:cNvPr>
            <p:cNvGrpSpPr/>
            <p:nvPr/>
          </p:nvGrpSpPr>
          <p:grpSpPr>
            <a:xfrm>
              <a:off x="8144115" y="764265"/>
              <a:ext cx="3431882" cy="5634410"/>
              <a:chOff x="8144115" y="764265"/>
              <a:chExt cx="3431882" cy="5634410"/>
            </a:xfrm>
          </p:grpSpPr>
          <p:pic>
            <p:nvPicPr>
              <p:cNvPr id="5" name="Picture 4" descr="A cartoon mouse with glasses and a tie&#10;&#10;AI-generated content may be incorrect.">
                <a:extLst>
                  <a:ext uri="{FF2B5EF4-FFF2-40B4-BE49-F238E27FC236}">
                    <a16:creationId xmlns:a16="http://schemas.microsoft.com/office/drawing/2014/main" id="{8D85A57B-9001-8404-AC1B-C0E33F686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4115" y="764265"/>
                <a:ext cx="3431882" cy="4529095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00F330-DFCD-45BA-AA27-7698A6BC900F}"/>
                  </a:ext>
                </a:extLst>
              </p:cNvPr>
              <p:cNvSpPr txBox="1"/>
              <p:nvPr/>
            </p:nvSpPr>
            <p:spPr>
              <a:xfrm>
                <a:off x="8594421" y="5567678"/>
                <a:ext cx="253127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400" b="1" dirty="0"/>
                  <a:t>Treatment 2</a:t>
                </a:r>
              </a:p>
              <a:p>
                <a:pPr algn="ctr"/>
                <a:r>
                  <a:rPr lang="en-CA" sz="2400" dirty="0"/>
                  <a:t>Water + Fertilizer</a:t>
                </a: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B14B40D-4D8D-B8B2-8E65-A06AC68EE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03" y="1282284"/>
            <a:ext cx="3896269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8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D15242-268C-0F66-276A-3D22EEB81E72}"/>
              </a:ext>
            </a:extLst>
          </p:cNvPr>
          <p:cNvSpPr/>
          <p:nvPr/>
        </p:nvSpPr>
        <p:spPr>
          <a:xfrm>
            <a:off x="323043" y="1483057"/>
            <a:ext cx="11545911" cy="5286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EFE7D-B279-F727-5B76-BB350145D728}"/>
              </a:ext>
            </a:extLst>
          </p:cNvPr>
          <p:cNvSpPr txBox="1"/>
          <p:nvPr/>
        </p:nvSpPr>
        <p:spPr>
          <a:xfrm>
            <a:off x="297274" y="469062"/>
            <a:ext cx="9618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0. Explore data with </a:t>
            </a:r>
            <a:r>
              <a:rPr lang="en-CA" sz="4400" b="1" dirty="0"/>
              <a:t>str() </a:t>
            </a:r>
            <a:r>
              <a:rPr lang="en-CA" sz="4400" dirty="0">
                <a:latin typeface="+mj-lt"/>
              </a:rPr>
              <a:t>and </a:t>
            </a:r>
            <a:r>
              <a:rPr lang="en-CA" sz="4400" b="1" dirty="0" err="1"/>
              <a:t>nrow</a:t>
            </a:r>
            <a:r>
              <a:rPr lang="en-CA" sz="4400" b="1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B5BCB-F462-D375-E10F-F4E3F327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3" y="1781642"/>
            <a:ext cx="11545911" cy="240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D2AA26-875C-3461-2FD6-C53F53A6A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3" y="1483057"/>
            <a:ext cx="3896269" cy="4096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590A4B-20FC-E6CE-05FC-4A36C39D20DB}"/>
              </a:ext>
            </a:extLst>
          </p:cNvPr>
          <p:cNvSpPr/>
          <p:nvPr/>
        </p:nvSpPr>
        <p:spPr>
          <a:xfrm>
            <a:off x="3627120" y="3759200"/>
            <a:ext cx="396240" cy="32512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8A1C26-CB18-5C1C-8562-2FD4E2658EEC}"/>
              </a:ext>
            </a:extLst>
          </p:cNvPr>
          <p:cNvSpPr/>
          <p:nvPr/>
        </p:nvSpPr>
        <p:spPr>
          <a:xfrm>
            <a:off x="2184400" y="3429000"/>
            <a:ext cx="548640" cy="32512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BF7206-DDC4-18B5-9BC5-BF6B01FA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32"/>
          <a:stretch/>
        </p:blipFill>
        <p:spPr>
          <a:xfrm>
            <a:off x="323043" y="4765040"/>
            <a:ext cx="2591162" cy="1478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5D6B17-8476-E00D-D4DF-FDBEF3727014}"/>
              </a:ext>
            </a:extLst>
          </p:cNvPr>
          <p:cNvSpPr txBox="1"/>
          <p:nvPr/>
        </p:nvSpPr>
        <p:spPr>
          <a:xfrm>
            <a:off x="3007915" y="5831840"/>
            <a:ext cx="1460656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A" sz="2000" dirty="0"/>
              <a:t>= 30 plants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7DECD-5C48-D278-6C63-564F49C5A347}"/>
              </a:ext>
            </a:extLst>
          </p:cNvPr>
          <p:cNvSpPr txBox="1"/>
          <p:nvPr/>
        </p:nvSpPr>
        <p:spPr>
          <a:xfrm>
            <a:off x="5648960" y="5416341"/>
            <a:ext cx="559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Use chunk option </a:t>
            </a:r>
            <a:r>
              <a:rPr lang="en-CA" sz="2400" b="1" dirty="0"/>
              <a:t>include = FALSE </a:t>
            </a:r>
            <a:r>
              <a:rPr lang="en-CA" sz="2400" dirty="0"/>
              <a:t>to hide these printouts in your paper</a:t>
            </a:r>
          </a:p>
        </p:txBody>
      </p:sp>
    </p:spTree>
    <p:extLst>
      <p:ext uri="{BB962C8B-B14F-4D97-AF65-F5344CB8AC3E}">
        <p14:creationId xmlns:p14="http://schemas.microsoft.com/office/powerpoint/2010/main" val="1764213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614D43-9E26-7A65-6FCF-FC3290B1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5" y="1936397"/>
            <a:ext cx="8274714" cy="4921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BA9EB8-F9D3-666B-0058-457235E3370A}"/>
              </a:ext>
            </a:extLst>
          </p:cNvPr>
          <p:cNvSpPr txBox="1"/>
          <p:nvPr/>
        </p:nvSpPr>
        <p:spPr>
          <a:xfrm>
            <a:off x="297275" y="469062"/>
            <a:ext cx="3055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1. Plot data</a:t>
            </a:r>
            <a:endParaRPr lang="en-CA" sz="4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7841C-A12F-65C7-095C-AFEAC9776EE8}"/>
              </a:ext>
            </a:extLst>
          </p:cNvPr>
          <p:cNvSpPr txBox="1"/>
          <p:nvPr/>
        </p:nvSpPr>
        <p:spPr>
          <a:xfrm>
            <a:off x="8117840" y="2357304"/>
            <a:ext cx="30555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2. Choose analysis</a:t>
            </a:r>
            <a:endParaRPr lang="en-CA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DCFB2-0C96-145B-6506-D2E144A9E65F}"/>
              </a:ext>
            </a:extLst>
          </p:cNvPr>
          <p:cNvSpPr txBox="1"/>
          <p:nvPr/>
        </p:nvSpPr>
        <p:spPr>
          <a:xfrm>
            <a:off x="8188960" y="4008430"/>
            <a:ext cx="1797928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A" dirty="0"/>
              <a:t>One-way Anova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E742C-92D0-55AF-610A-F61B0402A36F}"/>
              </a:ext>
            </a:extLst>
          </p:cNvPr>
          <p:cNvSpPr txBox="1"/>
          <p:nvPr/>
        </p:nvSpPr>
        <p:spPr>
          <a:xfrm>
            <a:off x="8188960" y="4654749"/>
            <a:ext cx="3705765" cy="3539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700" i="1" dirty="0"/>
              <a:t>Assess effect of treatment on growth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D08CF9-C83E-A516-C245-6BA2B2A5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520" y="365908"/>
            <a:ext cx="7254240" cy="159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5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3B3C-FD3F-7E11-B894-687207538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C0E426-50CF-A9DA-53A4-5361D0E04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23" y="0"/>
            <a:ext cx="11199752" cy="6857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0492B1-EF23-A258-7F20-4E2C638852F2}"/>
              </a:ext>
            </a:extLst>
          </p:cNvPr>
          <p:cNvSpPr txBox="1"/>
          <p:nvPr/>
        </p:nvSpPr>
        <p:spPr>
          <a:xfrm>
            <a:off x="3119506" y="3304249"/>
            <a:ext cx="6695826" cy="3689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sz="2000" dirty="0"/>
              <a:t>More efficient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sz="2000" dirty="0"/>
              <a:t>Fully reproducible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sz="2000" dirty="0"/>
              <a:t>NO MORE manual formatting!!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sz="2000" dirty="0"/>
              <a:t>Plaintext files – no proprietary software, small size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sz="2000" dirty="0"/>
              <a:t>Track with Git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5382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5AD6D3-3E2C-660E-2E71-468B575E59C2}"/>
              </a:ext>
            </a:extLst>
          </p:cNvPr>
          <p:cNvSpPr txBox="1"/>
          <p:nvPr/>
        </p:nvSpPr>
        <p:spPr>
          <a:xfrm>
            <a:off x="297274" y="469062"/>
            <a:ext cx="6154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3. Test assumptions</a:t>
            </a:r>
            <a:endParaRPr lang="en-CA" sz="4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EC780B-C31A-9436-281B-5D632F5A7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0" y="1291923"/>
            <a:ext cx="8145012" cy="2162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F2677-3038-E486-F3D2-B6C540402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0" y="4171505"/>
            <a:ext cx="5262850" cy="1394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BA43A-C498-A197-E44D-7F6C49070255}"/>
              </a:ext>
            </a:extLst>
          </p:cNvPr>
          <p:cNvSpPr txBox="1"/>
          <p:nvPr/>
        </p:nvSpPr>
        <p:spPr>
          <a:xfrm>
            <a:off x="5080000" y="1579045"/>
            <a:ext cx="2406813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A" dirty="0"/>
              <a:t>Normality of residuals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985B46-E900-EDFD-B2EE-938395A0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324" y="3632200"/>
            <a:ext cx="4838650" cy="2895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49954B-639B-F795-7055-2201F508483B}"/>
              </a:ext>
            </a:extLst>
          </p:cNvPr>
          <p:cNvGrpSpPr/>
          <p:nvPr/>
        </p:nvGrpSpPr>
        <p:grpSpPr>
          <a:xfrm>
            <a:off x="3080414" y="5196745"/>
            <a:ext cx="1880387" cy="916464"/>
            <a:chOff x="5762654" y="2726413"/>
            <a:chExt cx="1880387" cy="9164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778DE6-2BE6-DDBC-813A-2BB02F29C650}"/>
                </a:ext>
              </a:extLst>
            </p:cNvPr>
            <p:cNvSpPr txBox="1"/>
            <p:nvPr/>
          </p:nvSpPr>
          <p:spPr>
            <a:xfrm>
              <a:off x="5762654" y="3273545"/>
              <a:ext cx="1880387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Data are normal!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78E17B-E511-89F1-2E95-86938213FB46}"/>
                </a:ext>
              </a:extLst>
            </p:cNvPr>
            <p:cNvSpPr/>
            <p:nvPr/>
          </p:nvSpPr>
          <p:spPr>
            <a:xfrm>
              <a:off x="6136640" y="2726413"/>
              <a:ext cx="1117600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9523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854D7-2A98-A825-21F7-16A3708C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4" y="2117820"/>
            <a:ext cx="9802593" cy="2038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E3676A-DB06-F963-7F62-FD79D3B69C0F}"/>
              </a:ext>
            </a:extLst>
          </p:cNvPr>
          <p:cNvSpPr txBox="1"/>
          <p:nvPr/>
        </p:nvSpPr>
        <p:spPr>
          <a:xfrm>
            <a:off x="297274" y="469062"/>
            <a:ext cx="7282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4. Interpret results</a:t>
            </a:r>
            <a:endParaRPr lang="en-CA" sz="4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3FF3-BAF1-D804-AD4B-FF89FA2C638A}"/>
              </a:ext>
            </a:extLst>
          </p:cNvPr>
          <p:cNvGrpSpPr/>
          <p:nvPr/>
        </p:nvGrpSpPr>
        <p:grpSpPr>
          <a:xfrm>
            <a:off x="6136640" y="2706093"/>
            <a:ext cx="4920989" cy="389652"/>
            <a:chOff x="6136640" y="2706093"/>
            <a:chExt cx="4920989" cy="3896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644918-8178-B902-530D-A7E5BA8CBAF5}"/>
                </a:ext>
              </a:extLst>
            </p:cNvPr>
            <p:cNvSpPr txBox="1"/>
            <p:nvPr/>
          </p:nvSpPr>
          <p:spPr>
            <a:xfrm>
              <a:off x="7693054" y="2706093"/>
              <a:ext cx="3364575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Treatment affects plant growth!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9BA750-F6A4-AFC9-365E-6CC724B84D5F}"/>
                </a:ext>
              </a:extLst>
            </p:cNvPr>
            <p:cNvSpPr/>
            <p:nvPr/>
          </p:nvSpPr>
          <p:spPr>
            <a:xfrm>
              <a:off x="6136640" y="2726413"/>
              <a:ext cx="1117600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8C56BF5-C722-F128-2155-0D1CEBB1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4" y="1405794"/>
            <a:ext cx="5906324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4EAD7-6DC8-95AD-3597-6F5878BD4969}"/>
              </a:ext>
            </a:extLst>
          </p:cNvPr>
          <p:cNvSpPr txBox="1"/>
          <p:nvPr/>
        </p:nvSpPr>
        <p:spPr>
          <a:xfrm>
            <a:off x="297274" y="469062"/>
            <a:ext cx="6154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5. Report results</a:t>
            </a:r>
            <a:endParaRPr lang="en-CA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88889-BA0E-8AE3-0768-D14796DC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2" y="2399106"/>
            <a:ext cx="7780878" cy="616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13BE00-5FA3-B0C5-FCFB-8D39D97C3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32"/>
          <a:stretch/>
        </p:blipFill>
        <p:spPr>
          <a:xfrm>
            <a:off x="8854259" y="499363"/>
            <a:ext cx="2591162" cy="1478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1B9FA-2D09-F773-FBE5-E45744CA881A}"/>
              </a:ext>
            </a:extLst>
          </p:cNvPr>
          <p:cNvSpPr txBox="1"/>
          <p:nvPr/>
        </p:nvSpPr>
        <p:spPr>
          <a:xfrm>
            <a:off x="2284487" y="1935303"/>
            <a:ext cx="486909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A" dirty="0"/>
              <a:t>Backticks (above tab key) make a “mini chunk”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1187E-8B83-A985-95C0-C640AF99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98" y="3635658"/>
            <a:ext cx="8192643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61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C29CA-4FA2-CBC7-F483-508C28F59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12BD45-CB2A-D68E-E900-75D89835D04D}"/>
              </a:ext>
            </a:extLst>
          </p:cNvPr>
          <p:cNvSpPr txBox="1"/>
          <p:nvPr/>
        </p:nvSpPr>
        <p:spPr>
          <a:xfrm>
            <a:off x="297274" y="469062"/>
            <a:ext cx="6154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6. Extract p-values</a:t>
            </a:r>
            <a:endParaRPr lang="en-CA"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833D6-AC5C-A0C6-0930-F16E15BA9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1" y="1357606"/>
            <a:ext cx="3096057" cy="34294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3F6726-F0F6-2404-B65C-244223D2B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1" y="1906131"/>
            <a:ext cx="10143099" cy="32082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7B68A9-15D2-4321-5C18-82C016C0556E}"/>
              </a:ext>
            </a:extLst>
          </p:cNvPr>
          <p:cNvSpPr txBox="1"/>
          <p:nvPr/>
        </p:nvSpPr>
        <p:spPr>
          <a:xfrm>
            <a:off x="6654800" y="5320006"/>
            <a:ext cx="3865995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A" dirty="0"/>
              <a:t>Click on green arrow next to p-value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5E3DC7-50FD-1236-9B11-AE7F90FDE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5782057"/>
            <a:ext cx="4820323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6FEA1-86B7-3E49-F689-7180F94A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1CE9FE-FC72-B851-445D-7A3F8C1C9537}"/>
              </a:ext>
            </a:extLst>
          </p:cNvPr>
          <p:cNvSpPr txBox="1"/>
          <p:nvPr/>
        </p:nvSpPr>
        <p:spPr>
          <a:xfrm>
            <a:off x="297274" y="469062"/>
            <a:ext cx="6154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6. Extract p-values</a:t>
            </a:r>
            <a:endParaRPr lang="en-CA" sz="4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149A8D-605F-7D9A-AD4B-EF6BE2DE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238503"/>
            <a:ext cx="4820323" cy="676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777953-B6E7-700D-C2E0-0B4A14DD2E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927"/>
          <a:stretch/>
        </p:blipFill>
        <p:spPr>
          <a:xfrm>
            <a:off x="447040" y="1978385"/>
            <a:ext cx="3458058" cy="2787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C16370C-6692-1DBE-45AE-6770F2658E2B}"/>
              </a:ext>
            </a:extLst>
          </p:cNvPr>
          <p:cNvGrpSpPr/>
          <p:nvPr/>
        </p:nvGrpSpPr>
        <p:grpSpPr>
          <a:xfrm>
            <a:off x="447040" y="2487802"/>
            <a:ext cx="10855960" cy="646331"/>
            <a:chOff x="447040" y="2487802"/>
            <a:chExt cx="10855960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927D3D-778D-E5B6-ECA6-EDA6C2ABB440}"/>
                </a:ext>
              </a:extLst>
            </p:cNvPr>
            <p:cNvSpPr txBox="1"/>
            <p:nvPr/>
          </p:nvSpPr>
          <p:spPr>
            <a:xfrm>
              <a:off x="6705601" y="2487802"/>
              <a:ext cx="4597399" cy="64633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dirty="0"/>
                <a:t>Use </a:t>
              </a:r>
              <a:r>
                <a:rPr lang="en-CA" b="1" dirty="0"/>
                <a:t>[[1]]</a:t>
              </a:r>
              <a:r>
                <a:rPr lang="en-CA" dirty="0"/>
                <a:t> to select the first p-value, which is associated with </a:t>
              </a:r>
              <a:r>
                <a:rPr lang="en-CA" i="1" dirty="0"/>
                <a:t>treatment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23A2FF-B561-2E7A-1E5D-1656537E7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040" y="2562553"/>
              <a:ext cx="5439534" cy="57158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6DEEF1-F6A9-6E3D-997E-8F53624A48CF}"/>
              </a:ext>
            </a:extLst>
          </p:cNvPr>
          <p:cNvSpPr txBox="1"/>
          <p:nvPr/>
        </p:nvSpPr>
        <p:spPr>
          <a:xfrm>
            <a:off x="7716518" y="3581222"/>
            <a:ext cx="4246881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 err="1"/>
              <a:t>pvalString</a:t>
            </a:r>
            <a:r>
              <a:rPr lang="en-CA" b="1" dirty="0"/>
              <a:t>() </a:t>
            </a:r>
            <a:r>
              <a:rPr lang="en-CA" dirty="0"/>
              <a:t>requires library(</a:t>
            </a:r>
            <a:r>
              <a:rPr lang="en-CA" dirty="0" err="1"/>
              <a:t>lazyWeave</a:t>
            </a:r>
            <a:r>
              <a:rPr lang="en-CA" dirty="0"/>
              <a:t>)</a:t>
            </a:r>
            <a:endParaRPr lang="en-CA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4D6C3B-C244-3F4C-4D00-6B9EA7A3F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" y="3648729"/>
            <a:ext cx="7106642" cy="8287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580BEE-E3B8-D8DE-F36E-EAA3E532EA57}"/>
              </a:ext>
            </a:extLst>
          </p:cNvPr>
          <p:cNvSpPr txBox="1"/>
          <p:nvPr/>
        </p:nvSpPr>
        <p:spPr>
          <a:xfrm>
            <a:off x="7724985" y="4108188"/>
            <a:ext cx="4246881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Make publication-style p-values, like</a:t>
            </a:r>
            <a:br>
              <a:rPr lang="en-CA" dirty="0"/>
            </a:br>
            <a:r>
              <a:rPr lang="en-CA" dirty="0"/>
              <a:t>p &lt; 0.001</a:t>
            </a:r>
            <a:endParaRPr lang="en-CA" i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7DEB5E-EDDE-D33F-86CC-BF1A268703D5}"/>
              </a:ext>
            </a:extLst>
          </p:cNvPr>
          <p:cNvGrpSpPr/>
          <p:nvPr/>
        </p:nvGrpSpPr>
        <p:grpSpPr>
          <a:xfrm>
            <a:off x="447040" y="4762867"/>
            <a:ext cx="11064241" cy="1822435"/>
            <a:chOff x="447040" y="4762867"/>
            <a:chExt cx="11064241" cy="182243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571AA76-00DD-3D58-803F-2FC7EA62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040" y="4762867"/>
              <a:ext cx="8125959" cy="71447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7E55B9-1EFC-4ADB-939A-70655498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040" y="5885292"/>
              <a:ext cx="11064241" cy="700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2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D37265-347B-33EF-DE38-B1D5E541BB20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7. Make publication-quality ANOVA table</a:t>
            </a:r>
            <a:endParaRPr lang="en-CA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BE32A-C80A-2174-C0D1-BA0AB3C0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95" y="1213223"/>
            <a:ext cx="8430166" cy="1753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D12B9-C5A8-0B7A-85D6-52BC5496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712" y="3891564"/>
            <a:ext cx="11085984" cy="272744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E774C5D-C70C-D231-E4C5-795ABE9E6F66}"/>
              </a:ext>
            </a:extLst>
          </p:cNvPr>
          <p:cNvSpPr/>
          <p:nvPr/>
        </p:nvSpPr>
        <p:spPr>
          <a:xfrm>
            <a:off x="4805680" y="3098800"/>
            <a:ext cx="355600" cy="792764"/>
          </a:xfrm>
          <a:prstGeom prst="downArrow">
            <a:avLst>
              <a:gd name="adj1" fmla="val 38571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238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401F6-4147-E40E-16F6-A97D3FE30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C87A1F-9651-BC5C-9063-2C4362F922DC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7a. Make </a:t>
            </a:r>
            <a:r>
              <a:rPr lang="en-CA" sz="4400" dirty="0" err="1">
                <a:latin typeface="+mj-lt"/>
              </a:rPr>
              <a:t>dataframe</a:t>
            </a:r>
            <a:endParaRPr lang="en-CA" sz="4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6223CB-476A-7083-7AEC-27C62004BB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6" t="2551"/>
          <a:stretch/>
        </p:blipFill>
        <p:spPr>
          <a:xfrm>
            <a:off x="297274" y="1382436"/>
            <a:ext cx="11126807" cy="2995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64DC0-995C-ADDF-D677-BA9738EE1DCA}"/>
              </a:ext>
            </a:extLst>
          </p:cNvPr>
          <p:cNvSpPr txBox="1"/>
          <p:nvPr/>
        </p:nvSpPr>
        <p:spPr>
          <a:xfrm>
            <a:off x="297274" y="4622622"/>
            <a:ext cx="3199459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tidy()</a:t>
            </a:r>
            <a:r>
              <a:rPr lang="en-CA" dirty="0"/>
              <a:t> requires library(broom)</a:t>
            </a:r>
            <a:endParaRPr lang="en-CA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48926-BCB6-A9D2-945D-A4B4F26DBE8A}"/>
              </a:ext>
            </a:extLst>
          </p:cNvPr>
          <p:cNvSpPr txBox="1"/>
          <p:nvPr/>
        </p:nvSpPr>
        <p:spPr>
          <a:xfrm>
            <a:off x="297274" y="5111319"/>
            <a:ext cx="5256859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tidy() produces a </a:t>
            </a:r>
            <a:r>
              <a:rPr lang="en-CA" dirty="0" err="1"/>
              <a:t>dataframe</a:t>
            </a:r>
            <a:r>
              <a:rPr lang="en-CA" dirty="0"/>
              <a:t> instead of a printout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543256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8EB9E-75EB-1AC7-6A3F-8C8CFC546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28AD68-FFE9-D689-7455-7FC273215533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7b. Round values &amp; rename columns</a:t>
            </a:r>
            <a:endParaRPr lang="en-CA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7918E-9834-EF93-2076-FC19CFA6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3" y="1266348"/>
            <a:ext cx="5191850" cy="4029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E1C971-969C-9775-2D01-42EF69D6DB78}"/>
              </a:ext>
            </a:extLst>
          </p:cNvPr>
          <p:cNvSpPr txBox="1"/>
          <p:nvPr/>
        </p:nvSpPr>
        <p:spPr>
          <a:xfrm>
            <a:off x="7679267" y="2763962"/>
            <a:ext cx="4003793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 err="1"/>
              <a:t>str_to_title</a:t>
            </a:r>
            <a:r>
              <a:rPr lang="en-CA" b="1" dirty="0"/>
              <a:t>() </a:t>
            </a:r>
            <a:r>
              <a:rPr lang="en-CA" dirty="0"/>
              <a:t>requires library(</a:t>
            </a:r>
            <a:r>
              <a:rPr lang="en-CA" dirty="0" err="1"/>
              <a:t>stringr</a:t>
            </a:r>
            <a:r>
              <a:rPr lang="en-CA" dirty="0"/>
              <a:t>)</a:t>
            </a:r>
            <a:endParaRPr lang="en-CA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35AC9-4462-08A1-3338-B192B4E4D997}"/>
              </a:ext>
            </a:extLst>
          </p:cNvPr>
          <p:cNvSpPr txBox="1"/>
          <p:nvPr/>
        </p:nvSpPr>
        <p:spPr>
          <a:xfrm>
            <a:off x="5811519" y="2082623"/>
            <a:ext cx="1673013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Round values</a:t>
            </a:r>
            <a:endParaRPr lang="en-CA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04BC2-099B-884A-A667-B895D99F7A99}"/>
              </a:ext>
            </a:extLst>
          </p:cNvPr>
          <p:cNvSpPr txBox="1"/>
          <p:nvPr/>
        </p:nvSpPr>
        <p:spPr>
          <a:xfrm>
            <a:off x="5801362" y="2761911"/>
            <a:ext cx="1979505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Capitalize names. </a:t>
            </a:r>
            <a:endParaRPr lang="en-CA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7AE20-F229-D5CF-5103-1639E81BC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74" y="5417489"/>
            <a:ext cx="11385786" cy="1115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A19BF-D84C-2688-57C2-1C9E0667DA3D}"/>
              </a:ext>
            </a:extLst>
          </p:cNvPr>
          <p:cNvSpPr txBox="1"/>
          <p:nvPr/>
        </p:nvSpPr>
        <p:spPr>
          <a:xfrm>
            <a:off x="5811519" y="3542092"/>
            <a:ext cx="2849881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Make pretty column titles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1270868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7B35-85E6-5A00-4D60-346E1E657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FC18B73-2F9B-BCE0-201E-EF50C981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2188" y="1155847"/>
            <a:ext cx="10640910" cy="547763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A12A17-E8BB-BA05-54A7-856AF44D8186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7c. Use </a:t>
            </a:r>
            <a:r>
              <a:rPr lang="en-CA" sz="4400" dirty="0" err="1">
                <a:latin typeface="+mj-lt"/>
              </a:rPr>
              <a:t>kable</a:t>
            </a:r>
            <a:r>
              <a:rPr lang="en-CA" sz="4400" dirty="0">
                <a:latin typeface="+mj-lt"/>
              </a:rPr>
              <a:t>()</a:t>
            </a:r>
            <a:endParaRPr lang="en-CA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8C7F6-5E2E-A7BF-C90E-E12E6C0C04C6}"/>
              </a:ext>
            </a:extLst>
          </p:cNvPr>
          <p:cNvSpPr txBox="1"/>
          <p:nvPr/>
        </p:nvSpPr>
        <p:spPr>
          <a:xfrm>
            <a:off x="2915920" y="3244334"/>
            <a:ext cx="8522548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Uses the </a:t>
            </a:r>
            <a:r>
              <a:rPr lang="en-CA" dirty="0" err="1"/>
              <a:t>booktabs</a:t>
            </a:r>
            <a:r>
              <a:rPr lang="en-CA" dirty="0"/>
              <a:t> style </a:t>
            </a:r>
            <a:r>
              <a:rPr lang="en-CA" sz="1600" dirty="0"/>
              <a:t>(horizontal lines around header row and bottom last row)</a:t>
            </a:r>
            <a:endParaRPr lang="en-CA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E2581-B98F-BB36-38AF-B0B098F00C09}"/>
              </a:ext>
            </a:extLst>
          </p:cNvPr>
          <p:cNvSpPr txBox="1"/>
          <p:nvPr/>
        </p:nvSpPr>
        <p:spPr>
          <a:xfrm>
            <a:off x="2915920" y="3613666"/>
            <a:ext cx="3451013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Don’t put a space every 5 rows</a:t>
            </a:r>
            <a:endParaRPr lang="en-CA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25745-7E4A-CE08-2281-0CAF37219974}"/>
              </a:ext>
            </a:extLst>
          </p:cNvPr>
          <p:cNvSpPr txBox="1"/>
          <p:nvPr/>
        </p:nvSpPr>
        <p:spPr>
          <a:xfrm>
            <a:off x="6096000" y="5123576"/>
            <a:ext cx="264668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Make first column wider</a:t>
            </a:r>
            <a:endParaRPr lang="en-CA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6F782F-05BA-7019-BD23-F8A66B7EF4D0}"/>
              </a:ext>
            </a:extLst>
          </p:cNvPr>
          <p:cNvSpPr txBox="1"/>
          <p:nvPr/>
        </p:nvSpPr>
        <p:spPr>
          <a:xfrm>
            <a:off x="2915919" y="2875002"/>
            <a:ext cx="3180081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 err="1"/>
              <a:t>kable</a:t>
            </a:r>
            <a:r>
              <a:rPr lang="en-CA" b="1" dirty="0"/>
              <a:t>() </a:t>
            </a:r>
            <a:r>
              <a:rPr lang="en-CA" dirty="0"/>
              <a:t>requires library(</a:t>
            </a:r>
            <a:r>
              <a:rPr lang="en-CA" dirty="0" err="1"/>
              <a:t>knitr</a:t>
            </a:r>
            <a:r>
              <a:rPr lang="en-CA" dirty="0"/>
              <a:t>)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1300520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3D358C-1988-70C9-EFF0-D1B84B17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9" y="2310224"/>
            <a:ext cx="11085984" cy="2727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387E6-6CAC-531D-C89C-8CC669F18E6F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7c. Use </a:t>
            </a:r>
            <a:r>
              <a:rPr lang="en-CA" sz="4400" dirty="0" err="1">
                <a:latin typeface="+mj-lt"/>
              </a:rPr>
              <a:t>kable</a:t>
            </a:r>
            <a:r>
              <a:rPr lang="en-CA" sz="4400" dirty="0">
                <a:latin typeface="+mj-lt"/>
              </a:rPr>
              <a:t>()</a:t>
            </a:r>
            <a:endParaRPr lang="en-CA" sz="4400" b="1" dirty="0"/>
          </a:p>
        </p:txBody>
      </p:sp>
    </p:spTree>
    <p:extLst>
      <p:ext uri="{BB962C8B-B14F-4D97-AF65-F5344CB8AC3E}">
        <p14:creationId xmlns:p14="http://schemas.microsoft.com/office/powerpoint/2010/main" val="169976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70465-AED9-0E89-4D55-75A9FC71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2AF8E-7340-58C7-96F7-1E25D720BDA1}"/>
              </a:ext>
            </a:extLst>
          </p:cNvPr>
          <p:cNvSpPr txBox="1"/>
          <p:nvPr/>
        </p:nvSpPr>
        <p:spPr>
          <a:xfrm>
            <a:off x="924560" y="1003716"/>
            <a:ext cx="5527040" cy="44093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CA" sz="2400" b="1" dirty="0"/>
              <a:t>This workshop covers: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sz="2400" dirty="0"/>
              <a:t>Figures + captions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sz="2400" dirty="0"/>
              <a:t>Inline statistics and tables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sz="2400" dirty="0"/>
              <a:t>Table of Contents, list of figures …etc.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sz="2400" dirty="0"/>
              <a:t>Basic LaTeX customization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sz="2400" dirty="0"/>
              <a:t>Citation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6887A-A9BD-6883-985E-440FC4316623}"/>
              </a:ext>
            </a:extLst>
          </p:cNvPr>
          <p:cNvSpPr txBox="1"/>
          <p:nvPr/>
        </p:nvSpPr>
        <p:spPr>
          <a:xfrm>
            <a:off x="7000242" y="1003716"/>
            <a:ext cx="4594335" cy="29320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CA" sz="2400" b="1" dirty="0">
                <a:solidFill>
                  <a:schemeClr val="bg1">
                    <a:lumMod val="50000"/>
                  </a:schemeClr>
                </a:solidFill>
              </a:rPr>
              <a:t>This workshop does not cover: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</a:rPr>
              <a:t>Importing &amp; cleaning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</a:rPr>
              <a:t>Statistical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>
                    <a:lumMod val="50000"/>
                  </a:schemeClr>
                </a:solidFill>
              </a:rPr>
              <a:t>Data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42EF0-7259-EBB8-9737-8E44620149E5}"/>
              </a:ext>
            </a:extLst>
          </p:cNvPr>
          <p:cNvSpPr txBox="1"/>
          <p:nvPr/>
        </p:nvSpPr>
        <p:spPr>
          <a:xfrm>
            <a:off x="924560" y="5644266"/>
            <a:ext cx="9865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/>
              <a:t>Workshop format: Lecture + question/help period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49466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1DB95-ACA9-A09B-7441-90020FE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6AE1D8-E3D9-B83B-57C2-F04096F6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9" y="2310224"/>
            <a:ext cx="11085984" cy="2727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186E7-3869-FD76-B28D-5A2F46F4FDD1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7c. Use </a:t>
            </a:r>
            <a:r>
              <a:rPr lang="en-CA" sz="4400" dirty="0" err="1">
                <a:latin typeface="+mj-lt"/>
              </a:rPr>
              <a:t>kable</a:t>
            </a:r>
            <a:r>
              <a:rPr lang="en-CA" sz="4400" dirty="0">
                <a:latin typeface="+mj-lt"/>
              </a:rPr>
              <a:t>()</a:t>
            </a:r>
            <a:endParaRPr lang="en-CA" sz="4400" b="1" dirty="0"/>
          </a:p>
        </p:txBody>
      </p:sp>
    </p:spTree>
    <p:extLst>
      <p:ext uri="{BB962C8B-B14F-4D97-AF65-F5344CB8AC3E}">
        <p14:creationId xmlns:p14="http://schemas.microsoft.com/office/powerpoint/2010/main" val="2745028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749FA-2334-81B7-D910-47A7F56BD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A9B321-6F2D-99C1-6BDA-E12C13387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22" y="2235200"/>
            <a:ext cx="11022957" cy="2387600"/>
          </a:xfrm>
        </p:spPr>
        <p:txBody>
          <a:bodyPr>
            <a:normAutofit fontScale="90000"/>
          </a:bodyPr>
          <a:lstStyle/>
          <a:p>
            <a:r>
              <a:rPr lang="en-CA" sz="13800" b="1" dirty="0">
                <a:latin typeface="+mn-lt"/>
              </a:rPr>
              <a:t>Customization</a:t>
            </a:r>
          </a:p>
        </p:txBody>
      </p:sp>
    </p:spTree>
    <p:extLst>
      <p:ext uri="{BB962C8B-B14F-4D97-AF65-F5344CB8AC3E}">
        <p14:creationId xmlns:p14="http://schemas.microsoft.com/office/powerpoint/2010/main" val="76292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D72A5-AD68-6679-9AF4-E001E8DCF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FDAB1-278F-11FB-B969-2ED14326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62" y="381965"/>
            <a:ext cx="7636138" cy="6449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5910C-4B0D-1F47-F612-83AF6B351579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8. Customize PDF</a:t>
            </a:r>
            <a:endParaRPr lang="en-CA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3D11B-0298-90E0-35BC-776EBC94E170}"/>
              </a:ext>
            </a:extLst>
          </p:cNvPr>
          <p:cNvSpPr txBox="1"/>
          <p:nvPr/>
        </p:nvSpPr>
        <p:spPr>
          <a:xfrm>
            <a:off x="648182" y="2534856"/>
            <a:ext cx="21552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Spacing?</a:t>
            </a:r>
          </a:p>
          <a:p>
            <a:endParaRPr lang="en-CA" sz="2400" dirty="0"/>
          </a:p>
          <a:p>
            <a:r>
              <a:rPr lang="en-CA" sz="2400" dirty="0"/>
              <a:t>Fonts?</a:t>
            </a:r>
          </a:p>
          <a:p>
            <a:endParaRPr lang="en-CA" sz="2400" dirty="0"/>
          </a:p>
          <a:p>
            <a:r>
              <a:rPr lang="en-CA" sz="2400" dirty="0"/>
              <a:t>Page margins?</a:t>
            </a:r>
          </a:p>
        </p:txBody>
      </p:sp>
    </p:spTree>
    <p:extLst>
      <p:ext uri="{BB962C8B-B14F-4D97-AF65-F5344CB8AC3E}">
        <p14:creationId xmlns:p14="http://schemas.microsoft.com/office/powerpoint/2010/main" val="710374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E223B-268D-D344-DEF1-74D2D5283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4C860-44F7-639D-A161-781B9261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62" y="381965"/>
            <a:ext cx="7636138" cy="64495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8E3446-27AE-D745-3449-F04E52C25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318" y="434964"/>
            <a:ext cx="7308100" cy="6449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2A1BE8-48BA-021A-6AA4-6E1FC9BA6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50" y="1983614"/>
            <a:ext cx="3277057" cy="254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5BB272-1019-49B1-99F0-2744D1A92ADB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8. Improve spacing</a:t>
            </a:r>
            <a:endParaRPr lang="en-CA" sz="4400" b="1" dirty="0"/>
          </a:p>
        </p:txBody>
      </p:sp>
    </p:spTree>
    <p:extLst>
      <p:ext uri="{BB962C8B-B14F-4D97-AF65-F5344CB8AC3E}">
        <p14:creationId xmlns:p14="http://schemas.microsoft.com/office/powerpoint/2010/main" val="3311792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695F-809D-0DF4-6855-3DB440418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015556-B373-504C-BD43-ED7B8747070E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8. Prepare for printing</a:t>
            </a:r>
            <a:endParaRPr lang="en-CA" sz="4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32542-5928-423A-5788-5D5F394F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50" y="1983614"/>
            <a:ext cx="3277057" cy="254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99BA4E-BA3C-6FEC-1252-B09A4A1D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0" y="2006764"/>
            <a:ext cx="4143953" cy="3629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A29333-1203-FEF7-C29F-CB98819F9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83" y="1405276"/>
            <a:ext cx="8319933" cy="51504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0A34D0-328B-0202-661E-6C1107E775DA}"/>
              </a:ext>
            </a:extLst>
          </p:cNvPr>
          <p:cNvSpPr txBox="1"/>
          <p:nvPr/>
        </p:nvSpPr>
        <p:spPr>
          <a:xfrm>
            <a:off x="7279723" y="669116"/>
            <a:ext cx="299037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dirty="0"/>
              <a:t>Exaggerated binding offset!</a:t>
            </a:r>
          </a:p>
        </p:txBody>
      </p:sp>
    </p:spTree>
    <p:extLst>
      <p:ext uri="{BB962C8B-B14F-4D97-AF65-F5344CB8AC3E}">
        <p14:creationId xmlns:p14="http://schemas.microsoft.com/office/powerpoint/2010/main" val="1028153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9DADA-4EFD-2782-63CA-4C79C77DF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A607FD-55FA-25B9-2700-E91123F26112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8. Modify preamble</a:t>
            </a:r>
            <a:endParaRPr lang="en-CA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FC7A0-ED8D-7834-3DD7-2B506ADE9FA2}"/>
              </a:ext>
            </a:extLst>
          </p:cNvPr>
          <p:cNvSpPr txBox="1"/>
          <p:nvPr/>
        </p:nvSpPr>
        <p:spPr>
          <a:xfrm>
            <a:off x="590309" y="1484333"/>
            <a:ext cx="351870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Create a new </a:t>
            </a:r>
            <a:r>
              <a:rPr lang="en-CA" sz="2800" b="1" dirty="0"/>
              <a:t>.</a:t>
            </a:r>
            <a:r>
              <a:rPr lang="en-CA" sz="2800" b="1" dirty="0" err="1"/>
              <a:t>tex</a:t>
            </a:r>
            <a:r>
              <a:rPr lang="en-CA" sz="2800" dirty="0"/>
              <a:t> file and save it</a:t>
            </a:r>
          </a:p>
          <a:p>
            <a:endParaRPr lang="en-CA" sz="2800" dirty="0"/>
          </a:p>
          <a:p>
            <a:endParaRPr lang="en-CA" sz="2000" dirty="0"/>
          </a:p>
          <a:p>
            <a:r>
              <a:rPr lang="en-CA" sz="2000" dirty="0"/>
              <a:t>I used the Templates folder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32C755-30BA-AABA-DF7A-69785909C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98"/>
          <a:stretch/>
        </p:blipFill>
        <p:spPr>
          <a:xfrm>
            <a:off x="694481" y="3792657"/>
            <a:ext cx="2870572" cy="2308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87BD5-85BF-D4F0-EA4C-29FF9463B822}"/>
              </a:ext>
            </a:extLst>
          </p:cNvPr>
          <p:cNvSpPr txBox="1"/>
          <p:nvPr/>
        </p:nvSpPr>
        <p:spPr>
          <a:xfrm>
            <a:off x="6435247" y="3077231"/>
            <a:ext cx="3785714" cy="113877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3200" b="1" dirty="0"/>
              <a:t>../</a:t>
            </a:r>
            <a:r>
              <a:rPr lang="en-CA" dirty="0"/>
              <a:t> = go up one folder. Reference point is the location of </a:t>
            </a:r>
            <a:r>
              <a:rPr lang="en-CA" dirty="0" err="1"/>
              <a:t>Thesis.Rmd</a:t>
            </a:r>
            <a:r>
              <a:rPr lang="en-CA" dirty="0"/>
              <a:t>, which is in </a:t>
            </a:r>
            <a:r>
              <a:rPr lang="en-CA" b="1" dirty="0"/>
              <a:t>Thesis/</a:t>
            </a:r>
            <a:r>
              <a:rPr lang="en-CA" dirty="0"/>
              <a:t> folder</a:t>
            </a:r>
            <a:endParaRPr lang="en-CA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A0A064-ECA6-A5FA-7BE7-AE332F7A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83" y="1499573"/>
            <a:ext cx="6792273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09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204FF-6600-947C-F274-765855C35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211CAA-B3F4-B2BB-2014-7EDCE56216E4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8. Modify preamble</a:t>
            </a:r>
            <a:endParaRPr lang="en-CA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C6C72-04FC-329F-43D0-7277ADF3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16"/>
          <a:stretch/>
        </p:blipFill>
        <p:spPr>
          <a:xfrm>
            <a:off x="297274" y="1444075"/>
            <a:ext cx="9361753" cy="1390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B2940-CF98-3BBB-B171-45480920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73" y="2871599"/>
            <a:ext cx="6198154" cy="79728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730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E9050F-2401-9348-F326-619F30EDA545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8. Modify preamble</a:t>
            </a:r>
            <a:endParaRPr lang="en-CA" sz="4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2FEF6-CBC2-0E2E-52BE-EE5284FEC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35" y="1238503"/>
            <a:ext cx="8183117" cy="5363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5D940F-1BB4-B5BD-F456-E7B3CE7A3BC0}"/>
              </a:ext>
            </a:extLst>
          </p:cNvPr>
          <p:cNvSpPr txBox="1"/>
          <p:nvPr/>
        </p:nvSpPr>
        <p:spPr>
          <a:xfrm>
            <a:off x="8888964" y="1238503"/>
            <a:ext cx="2957401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Change paragraph spacing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D974AE-16B1-5012-A75E-506A9F5BA2D6}"/>
              </a:ext>
            </a:extLst>
          </p:cNvPr>
          <p:cNvSpPr txBox="1"/>
          <p:nvPr/>
        </p:nvSpPr>
        <p:spPr>
          <a:xfrm>
            <a:off x="8888964" y="1823278"/>
            <a:ext cx="3092371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Include list of figures in TOC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0909D-3FB6-4452-1A91-0015757F1D73}"/>
              </a:ext>
            </a:extLst>
          </p:cNvPr>
          <p:cNvSpPr txBox="1"/>
          <p:nvPr/>
        </p:nvSpPr>
        <p:spPr>
          <a:xfrm>
            <a:off x="8888964" y="2890078"/>
            <a:ext cx="2373204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Make a new font 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82087-CB42-229D-1DCD-A1D5D64BC03C}"/>
              </a:ext>
            </a:extLst>
          </p:cNvPr>
          <p:cNvSpPr txBox="1"/>
          <p:nvPr/>
        </p:nvSpPr>
        <p:spPr>
          <a:xfrm>
            <a:off x="8888964" y="4273703"/>
            <a:ext cx="2784548" cy="17543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Increase padding around headers and make headings larger</a:t>
            </a:r>
          </a:p>
          <a:p>
            <a:endParaRPr lang="en-CA" dirty="0"/>
          </a:p>
          <a:p>
            <a:r>
              <a:rPr lang="en-CA" dirty="0"/>
              <a:t>Make heading 1 start on a new page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1339FCF-9773-C316-395D-5E094C84A434}"/>
              </a:ext>
            </a:extLst>
          </p:cNvPr>
          <p:cNvSpPr/>
          <p:nvPr/>
        </p:nvSpPr>
        <p:spPr>
          <a:xfrm>
            <a:off x="8342314" y="3697582"/>
            <a:ext cx="495875" cy="2858947"/>
          </a:xfrm>
          <a:prstGeom prst="rightBrace">
            <a:avLst>
              <a:gd name="adj1" fmla="val 57351"/>
              <a:gd name="adj2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4705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A1A5A-F80B-6CE6-ECF7-B531C93EC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52D28-A210-1401-5002-55BEC00D7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766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188F6-30AA-1995-D8E8-58B149CC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207" y="0"/>
            <a:ext cx="915608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43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880E-D8A8-3860-6155-F315C1A6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4EAFEB-CE1C-0AB1-E745-37A4686F2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13800" b="1" dirty="0">
                <a:latin typeface="+mn-lt"/>
              </a:rPr>
              <a:t>Fonts</a:t>
            </a:r>
          </a:p>
        </p:txBody>
      </p:sp>
    </p:spTree>
    <p:extLst>
      <p:ext uri="{BB962C8B-B14F-4D97-AF65-F5344CB8AC3E}">
        <p14:creationId xmlns:p14="http://schemas.microsoft.com/office/powerpoint/2010/main" val="194456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6CBEB-2A9E-FF52-815F-6B0E8CF2B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4A67-2CD9-2901-E894-B23C54A06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995" y="351549"/>
            <a:ext cx="8479613" cy="6154903"/>
          </a:xfrm>
        </p:spPr>
        <p:txBody>
          <a:bodyPr anchor="t">
            <a:noAutofit/>
          </a:bodyPr>
          <a:lstStyle/>
          <a:p>
            <a:pPr algn="l">
              <a:lnSpc>
                <a:spcPct val="200000"/>
              </a:lnSpc>
            </a:pPr>
            <a:r>
              <a:rPr lang="en-CA" sz="2800" dirty="0">
                <a:latin typeface="+mn-lt"/>
              </a:rPr>
              <a:t>1. Identify paper </a:t>
            </a:r>
            <a:r>
              <a:rPr lang="en-CA" sz="2800" b="1" dirty="0">
                <a:solidFill>
                  <a:schemeClr val="accent2"/>
                </a:solidFill>
                <a:latin typeface="+mn-lt"/>
              </a:rPr>
              <a:t>sections</a:t>
            </a:r>
            <a:r>
              <a:rPr lang="en-CA" sz="280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CA" sz="2800" dirty="0">
                <a:latin typeface="+mn-lt"/>
              </a:rPr>
              <a:t>and build </a:t>
            </a:r>
            <a:r>
              <a:rPr lang="en-CA" sz="2800" b="1" dirty="0">
                <a:solidFill>
                  <a:schemeClr val="accent2"/>
                </a:solidFill>
                <a:latin typeface="+mn-lt"/>
              </a:rPr>
              <a:t>outline</a:t>
            </a:r>
            <a:r>
              <a:rPr lang="en-CA" sz="2800" dirty="0">
                <a:latin typeface="+mn-lt"/>
              </a:rPr>
              <a:t> in R</a:t>
            </a:r>
            <a:br>
              <a:rPr lang="en-CA" sz="2800" dirty="0">
                <a:latin typeface="+mn-lt"/>
              </a:rPr>
            </a:br>
            <a:r>
              <a:rPr lang="en-CA" sz="2800" dirty="0">
                <a:latin typeface="+mn-lt"/>
              </a:rPr>
              <a:t>2. Insert </a:t>
            </a:r>
            <a:r>
              <a:rPr lang="en-CA" sz="2800" b="1" dirty="0">
                <a:solidFill>
                  <a:schemeClr val="accent3"/>
                </a:solidFill>
                <a:latin typeface="+mn-lt"/>
              </a:rPr>
              <a:t>figures</a:t>
            </a:r>
            <a:r>
              <a:rPr lang="en-CA" sz="2800" dirty="0">
                <a:latin typeface="+mn-lt"/>
              </a:rPr>
              <a:t> and captions</a:t>
            </a:r>
            <a:br>
              <a:rPr lang="en-CA" sz="2800" dirty="0">
                <a:latin typeface="+mn-lt"/>
              </a:rPr>
            </a:br>
            <a:r>
              <a:rPr lang="en-CA" sz="2800" dirty="0">
                <a:latin typeface="+mn-lt"/>
              </a:rPr>
              <a:t>3. Run statistical </a:t>
            </a:r>
            <a:r>
              <a:rPr lang="en-CA" sz="2800" b="1" dirty="0">
                <a:solidFill>
                  <a:schemeClr val="accent4"/>
                </a:solidFill>
                <a:latin typeface="+mn-lt"/>
              </a:rPr>
              <a:t>analyses</a:t>
            </a:r>
            <a:br>
              <a:rPr lang="en-CA" sz="2800" dirty="0">
                <a:latin typeface="+mn-lt"/>
              </a:rPr>
            </a:br>
            <a:r>
              <a:rPr lang="en-CA" sz="2800" dirty="0">
                <a:latin typeface="+mn-lt"/>
              </a:rPr>
              <a:t>4. Insert statistical results as </a:t>
            </a:r>
            <a:r>
              <a:rPr lang="en-CA" sz="2800" b="1" dirty="0">
                <a:solidFill>
                  <a:schemeClr val="accent5"/>
                </a:solidFill>
                <a:latin typeface="+mn-lt"/>
              </a:rPr>
              <a:t>tables</a:t>
            </a:r>
            <a:r>
              <a:rPr lang="en-CA" sz="2800" dirty="0">
                <a:latin typeface="+mn-lt"/>
              </a:rPr>
              <a:t> and </a:t>
            </a:r>
            <a:r>
              <a:rPr lang="en-CA" sz="2800" b="1" dirty="0">
                <a:solidFill>
                  <a:schemeClr val="accent5"/>
                </a:solidFill>
                <a:latin typeface="+mn-lt"/>
              </a:rPr>
              <a:t>inline-text</a:t>
            </a:r>
            <a:br>
              <a:rPr lang="en-CA" sz="2800" dirty="0">
                <a:solidFill>
                  <a:schemeClr val="accent5"/>
                </a:solidFill>
                <a:latin typeface="+mn-lt"/>
              </a:rPr>
            </a:br>
            <a:r>
              <a:rPr lang="en-CA" sz="2800" dirty="0">
                <a:latin typeface="+mn-lt"/>
              </a:rPr>
              <a:t>5. Insert </a:t>
            </a:r>
            <a:r>
              <a:rPr lang="en-CA" sz="2800" b="1" dirty="0">
                <a:solidFill>
                  <a:schemeClr val="bg2"/>
                </a:solidFill>
                <a:latin typeface="+mn-lt"/>
              </a:rPr>
              <a:t>citations</a:t>
            </a:r>
            <a:br>
              <a:rPr lang="en-CA" sz="2800" dirty="0">
                <a:latin typeface="+mn-lt"/>
              </a:rPr>
            </a:br>
            <a:r>
              <a:rPr lang="en-CA" sz="2800" dirty="0">
                <a:latin typeface="+mn-lt"/>
              </a:rPr>
              <a:t>6. Advanced </a:t>
            </a:r>
            <a:r>
              <a:rPr lang="en-CA" sz="2800" b="1" dirty="0">
                <a:solidFill>
                  <a:schemeClr val="tx2"/>
                </a:solidFill>
                <a:latin typeface="+mn-lt"/>
              </a:rPr>
              <a:t>figures</a:t>
            </a:r>
            <a:br>
              <a:rPr lang="en-CA" sz="2800" dirty="0">
                <a:latin typeface="+mn-lt"/>
              </a:rPr>
            </a:br>
            <a:r>
              <a:rPr lang="en-CA" sz="2800" dirty="0">
                <a:latin typeface="+mn-lt"/>
              </a:rPr>
              <a:t>7. </a:t>
            </a:r>
            <a:r>
              <a:rPr lang="en-CA" sz="2800" b="1" dirty="0">
                <a:latin typeface="+mn-lt"/>
              </a:rPr>
              <a:t>Customize</a:t>
            </a:r>
            <a:r>
              <a:rPr lang="en-CA" sz="2800" dirty="0">
                <a:latin typeface="+mn-lt"/>
              </a:rPr>
              <a:t> font, page layout, margin, etc.</a:t>
            </a:r>
            <a:br>
              <a:rPr lang="en-CA" sz="2800" dirty="0">
                <a:latin typeface="+mn-lt"/>
              </a:rPr>
            </a:br>
            <a:endParaRPr lang="en-CA" sz="2800" dirty="0">
              <a:latin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23A4F1-F891-B689-6D95-BC8B72B0AB1C}"/>
              </a:ext>
            </a:extLst>
          </p:cNvPr>
          <p:cNvGrpSpPr/>
          <p:nvPr/>
        </p:nvGrpSpPr>
        <p:grpSpPr>
          <a:xfrm>
            <a:off x="1870088" y="1192721"/>
            <a:ext cx="1572866" cy="5416364"/>
            <a:chOff x="1870088" y="1192721"/>
            <a:chExt cx="1572866" cy="54163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79407C-D8BA-ABC2-041A-4C8722E30AD3}"/>
                </a:ext>
              </a:extLst>
            </p:cNvPr>
            <p:cNvSpPr txBox="1"/>
            <p:nvPr/>
          </p:nvSpPr>
          <p:spPr>
            <a:xfrm>
              <a:off x="1870088" y="1192721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  <a:latin typeface="Segoe Print" panose="02000600000000000000" pitchFamily="2" charset="0"/>
                </a:rPr>
                <a:t>Knit to pdf!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B6B82-D648-203D-D357-351E18719496}"/>
                </a:ext>
              </a:extLst>
            </p:cNvPr>
            <p:cNvSpPr txBox="1"/>
            <p:nvPr/>
          </p:nvSpPr>
          <p:spPr>
            <a:xfrm>
              <a:off x="1870088" y="2033893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  <a:latin typeface="Segoe Print" panose="02000600000000000000" pitchFamily="2" charset="0"/>
                </a:rPr>
                <a:t>Knit to pdf!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6C351F-68BD-96A6-42A2-7F4C7B6098ED}"/>
                </a:ext>
              </a:extLst>
            </p:cNvPr>
            <p:cNvSpPr txBox="1"/>
            <p:nvPr/>
          </p:nvSpPr>
          <p:spPr>
            <a:xfrm>
              <a:off x="1870088" y="2875065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  <a:latin typeface="Segoe Print" panose="02000600000000000000" pitchFamily="2" charset="0"/>
                </a:rPr>
                <a:t>Knit to pdf!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85B3E3-FABE-BF21-319C-A0FF6B551AE0}"/>
                </a:ext>
              </a:extLst>
            </p:cNvPr>
            <p:cNvSpPr txBox="1"/>
            <p:nvPr/>
          </p:nvSpPr>
          <p:spPr>
            <a:xfrm>
              <a:off x="1870088" y="3716237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  <a:latin typeface="Segoe Print" panose="02000600000000000000" pitchFamily="2" charset="0"/>
                </a:rPr>
                <a:t>Knit to pdf!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54BE1D-0698-4F50-3D19-30A8ACABEA45}"/>
                </a:ext>
              </a:extLst>
            </p:cNvPr>
            <p:cNvSpPr txBox="1"/>
            <p:nvPr/>
          </p:nvSpPr>
          <p:spPr>
            <a:xfrm>
              <a:off x="1870088" y="4557409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  <a:latin typeface="Segoe Print" panose="02000600000000000000" pitchFamily="2" charset="0"/>
                </a:rPr>
                <a:t>Knit to pdf!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EA23A1-985F-173E-21F8-F6DA221B00C8}"/>
                </a:ext>
              </a:extLst>
            </p:cNvPr>
            <p:cNvSpPr txBox="1"/>
            <p:nvPr/>
          </p:nvSpPr>
          <p:spPr>
            <a:xfrm>
              <a:off x="1870088" y="5398581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  <a:latin typeface="Segoe Print" panose="02000600000000000000" pitchFamily="2" charset="0"/>
                </a:rPr>
                <a:t>Knit to pdf!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60F6D5-F765-6900-6CC4-69C227B88074}"/>
                </a:ext>
              </a:extLst>
            </p:cNvPr>
            <p:cNvSpPr txBox="1"/>
            <p:nvPr/>
          </p:nvSpPr>
          <p:spPr>
            <a:xfrm>
              <a:off x="1870088" y="6239753"/>
              <a:ext cx="1572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  <a:latin typeface="Segoe Print" panose="02000600000000000000" pitchFamily="2" charset="0"/>
                </a:rPr>
                <a:t>Knit to pdf!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94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892BE-2471-3084-078D-A3E39311B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2DA7B2-8970-5F3D-7236-3BB211DA523D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8. Custom font</a:t>
            </a:r>
            <a:endParaRPr lang="en-CA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7A776-0FAF-2BD0-5BBB-0ABB01787779}"/>
              </a:ext>
            </a:extLst>
          </p:cNvPr>
          <p:cNvSpPr txBox="1"/>
          <p:nvPr/>
        </p:nvSpPr>
        <p:spPr>
          <a:xfrm>
            <a:off x="7644286" y="1506846"/>
            <a:ext cx="3978139" cy="8002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Must specify </a:t>
            </a:r>
            <a:r>
              <a:rPr lang="en-CA" sz="2800" b="1" dirty="0" err="1"/>
              <a:t>XeLaTeX</a:t>
            </a:r>
            <a:r>
              <a:rPr lang="en-CA" dirty="0"/>
              <a:t> engine in your YAML or it will NOT work!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DE082-09FA-8B4F-451E-4E7D323A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339" y="913562"/>
            <a:ext cx="7744906" cy="255305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1DEC58-23EC-5603-9097-1C199A14B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74" y="3911118"/>
            <a:ext cx="8241175" cy="1985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D5930-30BB-C722-EE30-B079808FA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7" y="5443383"/>
            <a:ext cx="9769033" cy="1002110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032B0482-E291-5C4E-13E1-8BD8F02F254B}"/>
              </a:ext>
            </a:extLst>
          </p:cNvPr>
          <p:cNvSpPr/>
          <p:nvPr/>
        </p:nvSpPr>
        <p:spPr>
          <a:xfrm>
            <a:off x="3877519" y="1886673"/>
            <a:ext cx="3657600" cy="231494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0713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2BB64-7F5D-24F9-49FC-B19CFEEC9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EE1F19EC-224A-44A7-2153-0E1555AA9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4" y="1468837"/>
            <a:ext cx="3629532" cy="2057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7E07BE-8B9B-E6BE-BCBE-9B58F754D2D9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8. Custom font</a:t>
            </a:r>
            <a:endParaRPr lang="en-CA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D1B871-1B3B-D3E2-AC6E-F906BE82A733}"/>
              </a:ext>
            </a:extLst>
          </p:cNvPr>
          <p:cNvSpPr txBox="1"/>
          <p:nvPr/>
        </p:nvSpPr>
        <p:spPr>
          <a:xfrm>
            <a:off x="5917807" y="1472014"/>
            <a:ext cx="5236329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dirty="0"/>
              <a:t>Put .</a:t>
            </a:r>
            <a:r>
              <a:rPr lang="en-CA" dirty="0" err="1"/>
              <a:t>otf</a:t>
            </a:r>
            <a:r>
              <a:rPr lang="en-CA" dirty="0"/>
              <a:t> or .</a:t>
            </a:r>
            <a:r>
              <a:rPr lang="en-CA" dirty="0" err="1"/>
              <a:t>ttf</a:t>
            </a:r>
            <a:r>
              <a:rPr lang="en-CA" dirty="0"/>
              <a:t> files in </a:t>
            </a:r>
            <a:r>
              <a:rPr lang="en-CA" b="1" dirty="0"/>
              <a:t>Templates/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CE9C42-7245-3B93-A546-5FA96247B2A6}"/>
              </a:ext>
            </a:extLst>
          </p:cNvPr>
          <p:cNvSpPr/>
          <p:nvPr/>
        </p:nvSpPr>
        <p:spPr>
          <a:xfrm>
            <a:off x="2025570" y="1493136"/>
            <a:ext cx="1331088" cy="370390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7737AD-6495-CE70-E20F-1296FE0F5825}"/>
              </a:ext>
            </a:extLst>
          </p:cNvPr>
          <p:cNvGrpSpPr/>
          <p:nvPr/>
        </p:nvGrpSpPr>
        <p:grpSpPr>
          <a:xfrm>
            <a:off x="5830420" y="2172654"/>
            <a:ext cx="3978139" cy="830997"/>
            <a:chOff x="7677566" y="4506059"/>
            <a:chExt cx="3978139" cy="8309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CDD980-F81A-01FB-7F04-E963FA68A628}"/>
                </a:ext>
              </a:extLst>
            </p:cNvPr>
            <p:cNvSpPr txBox="1"/>
            <p:nvPr/>
          </p:nvSpPr>
          <p:spPr>
            <a:xfrm>
              <a:off x="7677566" y="4506059"/>
              <a:ext cx="397813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EBGaramond12-Regular.otf</a:t>
              </a:r>
            </a:p>
            <a:p>
              <a:r>
                <a:rPr lang="en-CA" sz="2400" dirty="0"/>
                <a:t>EBGaramond12-Italic.otf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75C08F-5D40-4C2E-B1BF-CF5C30E239E3}"/>
                </a:ext>
              </a:extLst>
            </p:cNvPr>
            <p:cNvSpPr/>
            <p:nvPr/>
          </p:nvSpPr>
          <p:spPr>
            <a:xfrm>
              <a:off x="7790453" y="4560426"/>
              <a:ext cx="1770235" cy="370390"/>
            </a:xfrm>
            <a:prstGeom prst="rect">
              <a:avLst/>
            </a:prstGeom>
            <a:solidFill>
              <a:schemeClr val="accent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989AB5-ED8C-65C3-EFB4-03B147E7ECDE}"/>
                </a:ext>
              </a:extLst>
            </p:cNvPr>
            <p:cNvSpPr/>
            <p:nvPr/>
          </p:nvSpPr>
          <p:spPr>
            <a:xfrm>
              <a:off x="7790453" y="4921028"/>
              <a:ext cx="1770235" cy="370390"/>
            </a:xfrm>
            <a:prstGeom prst="rect">
              <a:avLst/>
            </a:prstGeom>
            <a:solidFill>
              <a:schemeClr val="accent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C8D09-2F7F-E4C7-DE52-C10F5CCD643D}"/>
              </a:ext>
            </a:extLst>
          </p:cNvPr>
          <p:cNvSpPr/>
          <p:nvPr/>
        </p:nvSpPr>
        <p:spPr>
          <a:xfrm>
            <a:off x="2167810" y="2395747"/>
            <a:ext cx="153750" cy="246433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30804A-AF15-15F7-24C8-75D67B925844}"/>
              </a:ext>
            </a:extLst>
          </p:cNvPr>
          <p:cNvSpPr/>
          <p:nvPr/>
        </p:nvSpPr>
        <p:spPr>
          <a:xfrm>
            <a:off x="2025570" y="2693838"/>
            <a:ext cx="153750" cy="246433"/>
          </a:xfrm>
          <a:prstGeom prst="rect">
            <a:avLst/>
          </a:prstGeom>
          <a:solidFill>
            <a:schemeClr val="accent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FCA85B-FCF3-CD19-0E10-5AF05B1754D7}"/>
              </a:ext>
            </a:extLst>
          </p:cNvPr>
          <p:cNvGrpSpPr/>
          <p:nvPr/>
        </p:nvGrpSpPr>
        <p:grpSpPr>
          <a:xfrm>
            <a:off x="399443" y="2967078"/>
            <a:ext cx="2730304" cy="3205900"/>
            <a:chOff x="399443" y="2967078"/>
            <a:chExt cx="2730304" cy="32059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0A8162-05CF-76D9-E3FF-731B67D81289}"/>
                </a:ext>
              </a:extLst>
            </p:cNvPr>
            <p:cNvGrpSpPr/>
            <p:nvPr/>
          </p:nvGrpSpPr>
          <p:grpSpPr>
            <a:xfrm>
              <a:off x="399443" y="4403002"/>
              <a:ext cx="2730304" cy="1769976"/>
              <a:chOff x="274321" y="2962537"/>
              <a:chExt cx="2730304" cy="176997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FF74CFF-8663-DBAF-9C4A-9CCB75C54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353" y="3042920"/>
                <a:ext cx="1926411" cy="657114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2EAD9F-0116-B572-E389-8B9AB5F0F850}"/>
                  </a:ext>
                </a:extLst>
              </p:cNvPr>
              <p:cNvSpPr txBox="1"/>
              <p:nvPr/>
            </p:nvSpPr>
            <p:spPr>
              <a:xfrm>
                <a:off x="274321" y="3860800"/>
                <a:ext cx="2730304" cy="871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CA" dirty="0"/>
                  <a:t>Advanced typography, e.g. contextual alternates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44FD332-DC25-0C89-8671-0B1BB73C3526}"/>
                  </a:ext>
                </a:extLst>
              </p:cNvPr>
              <p:cNvSpPr/>
              <p:nvPr/>
            </p:nvSpPr>
            <p:spPr>
              <a:xfrm>
                <a:off x="290430" y="2962537"/>
                <a:ext cx="1203090" cy="817880"/>
              </a:xfrm>
              <a:prstGeom prst="ellipse">
                <a:avLst/>
              </a:prstGeom>
              <a:solidFill>
                <a:srgbClr val="D52DFD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F9DB8C3-2D96-AFA3-626A-8E7140891A90}"/>
                </a:ext>
              </a:extLst>
            </p:cNvPr>
            <p:cNvSpPr/>
            <p:nvPr/>
          </p:nvSpPr>
          <p:spPr>
            <a:xfrm>
              <a:off x="2167810" y="2967078"/>
              <a:ext cx="523304" cy="308557"/>
            </a:xfrm>
            <a:prstGeom prst="rect">
              <a:avLst/>
            </a:prstGeom>
            <a:solidFill>
              <a:srgbClr val="D52DFD">
                <a:alpha val="38039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3963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DBE3F-86AF-9ADE-B471-204EECCC6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B89C3-3337-FF30-8288-DA51E78ED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9220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3D9F4A-CAB9-0B6E-D1E3-F0B6FB6A3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479" y="0"/>
            <a:ext cx="9434602" cy="74978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30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FB933-DCC0-4D8A-13A2-D033E8D1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239" y="347240"/>
            <a:ext cx="7971029" cy="5810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F7C626-EAB7-2D2C-A96F-8F4C525278C3}"/>
              </a:ext>
            </a:extLst>
          </p:cNvPr>
          <p:cNvSpPr txBox="1"/>
          <p:nvPr/>
        </p:nvSpPr>
        <p:spPr>
          <a:xfrm>
            <a:off x="289367" y="659757"/>
            <a:ext cx="334810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+mj-lt"/>
              </a:rPr>
              <a:t>Google Fonts</a:t>
            </a:r>
          </a:p>
          <a:p>
            <a:endParaRPr lang="en-CA" dirty="0"/>
          </a:p>
          <a:p>
            <a:endParaRPr lang="en-CA" dirty="0"/>
          </a:p>
          <a:p>
            <a:r>
              <a:rPr lang="en-CA" sz="2400" dirty="0">
                <a:hlinkClick r:id="rId3"/>
              </a:rPr>
              <a:t>https://fonts.google.com/</a:t>
            </a: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Download a font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Place .</a:t>
            </a:r>
            <a:r>
              <a:rPr lang="en-CA" sz="2400" b="1" dirty="0" err="1"/>
              <a:t>otf</a:t>
            </a:r>
            <a:r>
              <a:rPr lang="en-CA" sz="2400" dirty="0"/>
              <a:t> or .</a:t>
            </a:r>
            <a:r>
              <a:rPr lang="en-CA" sz="2400" b="1" dirty="0" err="1"/>
              <a:t>ttf</a:t>
            </a:r>
            <a:r>
              <a:rPr lang="en-CA" sz="2400" dirty="0"/>
              <a:t> file in Templates/ folder</a:t>
            </a:r>
          </a:p>
        </p:txBody>
      </p:sp>
    </p:spTree>
    <p:extLst>
      <p:ext uri="{BB962C8B-B14F-4D97-AF65-F5344CB8AC3E}">
        <p14:creationId xmlns:p14="http://schemas.microsoft.com/office/powerpoint/2010/main" val="24384317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6E1D-F6B6-C98E-8C34-33403271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06D7B6-237A-0ED9-F119-78711CB5216B}"/>
              </a:ext>
            </a:extLst>
          </p:cNvPr>
          <p:cNvSpPr txBox="1"/>
          <p:nvPr/>
        </p:nvSpPr>
        <p:spPr>
          <a:xfrm>
            <a:off x="289367" y="659757"/>
            <a:ext cx="3348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+mj-lt"/>
              </a:rPr>
              <a:t>Google Fonts</a:t>
            </a:r>
            <a:endParaRPr lang="en-C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6EDE6-EDCB-F857-7144-94EA032C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7" y="1612372"/>
            <a:ext cx="3429479" cy="1924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65E23-570E-5184-93DC-9F59F5C2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469" y="822344"/>
            <a:ext cx="9384855" cy="54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95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78F536-5C1E-A45E-AE2B-964FD0E8AEA6}"/>
              </a:ext>
            </a:extLst>
          </p:cNvPr>
          <p:cNvSpPr txBox="1"/>
          <p:nvPr/>
        </p:nvSpPr>
        <p:spPr>
          <a:xfrm>
            <a:off x="289367" y="659757"/>
            <a:ext cx="3348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+mj-lt"/>
              </a:rPr>
              <a:t>Title Page</a:t>
            </a:r>
            <a:endParaRPr lang="en-CA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9A38D-D07F-A5EE-D613-0C2B8A84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57" y="228600"/>
            <a:ext cx="4932000" cy="6400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88D9F-D35F-7328-29E2-930AB7C78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7" y="1367643"/>
            <a:ext cx="5806633" cy="1037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0247D4-49D9-3B2D-B9EC-AC9EF75C466B}"/>
              </a:ext>
            </a:extLst>
          </p:cNvPr>
          <p:cNvSpPr txBox="1"/>
          <p:nvPr/>
        </p:nvSpPr>
        <p:spPr>
          <a:xfrm>
            <a:off x="289367" y="2928065"/>
            <a:ext cx="1861215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A" dirty="0"/>
              <a:t>Put title in YAML</a:t>
            </a:r>
          </a:p>
        </p:txBody>
      </p:sp>
    </p:spTree>
    <p:extLst>
      <p:ext uri="{BB962C8B-B14F-4D97-AF65-F5344CB8AC3E}">
        <p14:creationId xmlns:p14="http://schemas.microsoft.com/office/powerpoint/2010/main" val="132776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664B4-7D1E-2502-7D40-3D653E79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B03512-6EA9-5C57-ABA4-AE2B79D9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0" y="0"/>
            <a:ext cx="6246233" cy="6751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F4AED1-E3E1-5C9A-F55D-60301E6C9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725" y="0"/>
            <a:ext cx="4551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52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8EAFC-2088-C3CB-AFEA-198B42A8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58" b="4394"/>
          <a:stretch/>
        </p:blipFill>
        <p:spPr>
          <a:xfrm>
            <a:off x="-758868" y="2523281"/>
            <a:ext cx="9498957" cy="455972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96EA0B-D569-219F-280E-7FA03EEC5EB6}"/>
              </a:ext>
            </a:extLst>
          </p:cNvPr>
          <p:cNvSpPr txBox="1"/>
          <p:nvPr/>
        </p:nvSpPr>
        <p:spPr>
          <a:xfrm>
            <a:off x="8457486" y="399440"/>
            <a:ext cx="2694905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A" dirty="0"/>
              <a:t>Requires </a:t>
            </a:r>
            <a:r>
              <a:rPr lang="en-CA" dirty="0" err="1"/>
              <a:t>adforn</a:t>
            </a:r>
            <a:r>
              <a:rPr lang="en-CA" dirty="0"/>
              <a:t>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49980-27C3-E42B-DA23-896185D1F789}"/>
              </a:ext>
            </a:extLst>
          </p:cNvPr>
          <p:cNvSpPr txBox="1"/>
          <p:nvPr/>
        </p:nvSpPr>
        <p:spPr>
          <a:xfrm>
            <a:off x="8457486" y="896645"/>
            <a:ext cx="3331361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A" dirty="0"/>
              <a:t>Add this code to the preamble: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E45E7-3286-2337-9487-9C7A1D9AC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59" y="1435307"/>
            <a:ext cx="2524477" cy="4667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D4DBD1-6E7C-C79E-F097-A04397F64682}"/>
              </a:ext>
            </a:extLst>
          </p:cNvPr>
          <p:cNvSpPr txBox="1"/>
          <p:nvPr/>
        </p:nvSpPr>
        <p:spPr>
          <a:xfrm>
            <a:off x="289367" y="659757"/>
            <a:ext cx="5150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+mj-lt"/>
              </a:rPr>
              <a:t>Decorative symbols</a:t>
            </a:r>
            <a:endParaRPr lang="en-CA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444C8-7A70-AC99-6814-EBD50C47C4CE}"/>
              </a:ext>
            </a:extLst>
          </p:cNvPr>
          <p:cNvGrpSpPr/>
          <p:nvPr/>
        </p:nvGrpSpPr>
        <p:grpSpPr>
          <a:xfrm>
            <a:off x="-758868" y="271567"/>
            <a:ext cx="8574329" cy="3756423"/>
            <a:chOff x="-758868" y="271567"/>
            <a:chExt cx="8574329" cy="37564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16CA80-8EBD-7AC0-C28C-C4EB86207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10" t="-2897" b="2897"/>
            <a:stretch/>
          </p:blipFill>
          <p:spPr>
            <a:xfrm>
              <a:off x="-116843" y="953438"/>
              <a:ext cx="7932304" cy="2657357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112B9D-C10C-B587-E01C-023DE9BF972B}"/>
                </a:ext>
              </a:extLst>
            </p:cNvPr>
            <p:cNvSpPr/>
            <p:nvPr/>
          </p:nvSpPr>
          <p:spPr>
            <a:xfrm>
              <a:off x="-758868" y="271567"/>
              <a:ext cx="1048235" cy="3756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62393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ED1350-6977-26F1-E317-341C6EF0C3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13800" b="1" dirty="0">
                <a:latin typeface="+mn-lt"/>
              </a:rPr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3945373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C43BF-E332-7F04-EFAF-6C53BE2BB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32ABDC-6DED-332B-70BF-B73AB27B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814" y="3883135"/>
            <a:ext cx="3839111" cy="2734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FBC43-742F-FD01-1FE3-1561F2C09A17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Citations in Zotero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6DD9C4-562B-9AF4-7FE5-1CBF979ED6D1}"/>
              </a:ext>
            </a:extLst>
          </p:cNvPr>
          <p:cNvGrpSpPr/>
          <p:nvPr/>
        </p:nvGrpSpPr>
        <p:grpSpPr>
          <a:xfrm>
            <a:off x="518160" y="1323681"/>
            <a:ext cx="4629796" cy="4210638"/>
            <a:chOff x="6802577" y="256881"/>
            <a:chExt cx="4629796" cy="42106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77DF4D-8FAE-2ADD-ADBE-5C8BFCADE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577" y="256881"/>
              <a:ext cx="4629796" cy="421063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20F1C9-67A8-E887-5B11-45825B814C6D}"/>
                </a:ext>
              </a:extLst>
            </p:cNvPr>
            <p:cNvSpPr/>
            <p:nvPr/>
          </p:nvSpPr>
          <p:spPr>
            <a:xfrm>
              <a:off x="8172595" y="2814320"/>
              <a:ext cx="3220720" cy="482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F9CA81-F9F8-2EC8-9472-30BE96A59BC6}"/>
              </a:ext>
            </a:extLst>
          </p:cNvPr>
          <p:cNvSpPr txBox="1"/>
          <p:nvPr/>
        </p:nvSpPr>
        <p:spPr>
          <a:xfrm>
            <a:off x="5354321" y="1674673"/>
            <a:ext cx="3901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Automatically-updating .bib file in Zotero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Use the better </a:t>
            </a:r>
            <a:r>
              <a:rPr lang="en-CA" dirty="0" err="1"/>
              <a:t>BibTeX</a:t>
            </a:r>
            <a:r>
              <a:rPr lang="en-CA" dirty="0"/>
              <a:t> plugin (</a:t>
            </a:r>
            <a:r>
              <a:rPr lang="en-CA" dirty="0">
                <a:hlinkClick r:id="rId4"/>
              </a:rPr>
              <a:t>https://retorque.re/zotero-better-bibtex/installation/</a:t>
            </a:r>
            <a:r>
              <a:rPr lang="en-CA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Tools -&gt; Plugins -&gt; Install Plugin from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Choose the .</a:t>
            </a:r>
            <a:r>
              <a:rPr lang="en-CA" b="1" dirty="0" err="1"/>
              <a:t>xpi</a:t>
            </a:r>
            <a:r>
              <a:rPr lang="en-CA" dirty="0"/>
              <a:t> file you downloaded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3489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FE581-9083-BF65-4D23-A53454F1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57" y="228600"/>
            <a:ext cx="4932000" cy="6400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9CAAC-6285-86C2-7AA2-61EBBEF833D6}"/>
              </a:ext>
            </a:extLst>
          </p:cNvPr>
          <p:cNvSpPr txBox="1"/>
          <p:nvPr/>
        </p:nvSpPr>
        <p:spPr>
          <a:xfrm>
            <a:off x="680720" y="1982450"/>
            <a:ext cx="518154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4400" dirty="0">
                <a:latin typeface="+mj-lt"/>
              </a:rPr>
              <a:t>CASE STUDY</a:t>
            </a:r>
          </a:p>
          <a:p>
            <a:r>
              <a:rPr lang="en-CA" sz="2800" b="1" dirty="0"/>
              <a:t>My honours thesis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CA" sz="1600" dirty="0"/>
          </a:p>
          <a:p>
            <a:r>
              <a:rPr lang="en-CA" sz="1600" dirty="0">
                <a:hlinkClick r:id="rId3"/>
              </a:rPr>
              <a:t>https://github.com/christelinda-laureijs/honours-thesis</a:t>
            </a:r>
            <a:r>
              <a:rPr lang="en-CA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9008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1F347-C35A-9B49-8A5C-9660097C4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D1CF3A-9AEC-117A-7824-816137513208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Set </a:t>
            </a:r>
            <a:r>
              <a:rPr lang="en-CA" sz="4400" dirty="0" err="1">
                <a:latin typeface="+mj-lt"/>
              </a:rPr>
              <a:t>BetterBibTeX</a:t>
            </a:r>
            <a:r>
              <a:rPr lang="en-CA" sz="4400" dirty="0">
                <a:latin typeface="+mj-lt"/>
              </a:rPr>
              <a:t> citation keys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2655C-83FA-1429-E3CC-455A6229431B}"/>
              </a:ext>
            </a:extLst>
          </p:cNvPr>
          <p:cNvSpPr txBox="1"/>
          <p:nvPr/>
        </p:nvSpPr>
        <p:spPr>
          <a:xfrm>
            <a:off x="6573521" y="1481633"/>
            <a:ext cx="3901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Edit -&gt; Preferences -&gt; Better </a:t>
            </a:r>
            <a:r>
              <a:rPr lang="en-CA" sz="2800" dirty="0" err="1"/>
              <a:t>BibTeX</a:t>
            </a:r>
            <a:endParaRPr lang="en-CA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67C96-102F-9B8F-3FD1-23451C84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01" y="1238503"/>
            <a:ext cx="5896798" cy="5287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11B5CC-1C1E-ECC7-454C-C77DD693C093}"/>
              </a:ext>
            </a:extLst>
          </p:cNvPr>
          <p:cNvSpPr txBox="1"/>
          <p:nvPr/>
        </p:nvSpPr>
        <p:spPr>
          <a:xfrm>
            <a:off x="6573521" y="3188513"/>
            <a:ext cx="390144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err="1"/>
              <a:t>auth.lower</a:t>
            </a:r>
            <a:r>
              <a:rPr lang="en-CA" sz="2800" dirty="0"/>
              <a:t> + year</a:t>
            </a:r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4000" dirty="0">
                <a:latin typeface="Consolas" panose="020B0609020204030204" pitchFamily="49" charset="0"/>
              </a:rPr>
              <a:t>wang2024</a:t>
            </a:r>
            <a:endParaRPr lang="en-CA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243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7A75D-ED73-30BE-E6C3-BE63C398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DBE51B-8E33-2AA9-E00F-F0D782043CF9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Set </a:t>
            </a:r>
            <a:r>
              <a:rPr lang="en-CA" sz="4400" dirty="0" err="1">
                <a:latin typeface="+mj-lt"/>
              </a:rPr>
              <a:t>BetterBibTeX</a:t>
            </a:r>
            <a:r>
              <a:rPr lang="en-CA" sz="4400" dirty="0">
                <a:latin typeface="+mj-lt"/>
              </a:rPr>
              <a:t> citation keys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C49A4-8C4F-DD3C-B4E2-53A02F27AD11}"/>
              </a:ext>
            </a:extLst>
          </p:cNvPr>
          <p:cNvSpPr txBox="1"/>
          <p:nvPr/>
        </p:nvSpPr>
        <p:spPr>
          <a:xfrm>
            <a:off x="7040881" y="1552753"/>
            <a:ext cx="3901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Select all entries, right-click -&gt; Better </a:t>
            </a:r>
            <a:r>
              <a:rPr lang="en-CA" sz="2800" dirty="0" err="1"/>
              <a:t>BibTeX</a:t>
            </a:r>
            <a:r>
              <a:rPr lang="en-CA" sz="2800" dirty="0"/>
              <a:t> -&gt; Refresh </a:t>
            </a:r>
            <a:r>
              <a:rPr lang="en-CA" sz="2800" dirty="0" err="1"/>
              <a:t>BibTeX</a:t>
            </a:r>
            <a:r>
              <a:rPr lang="en-CA" sz="2800" dirty="0"/>
              <a:t>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CCBBD-1D5F-A003-1690-9C82DAF3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4" y="1238503"/>
            <a:ext cx="6590571" cy="49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187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5CA7-DD7E-6C18-EC3B-D1F89A258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6E36E7-7CDF-5475-38E4-256F51BA03AE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Citations in Zotero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4E006E-97D9-6AF2-1CA1-1CA35C7C9201}"/>
              </a:ext>
            </a:extLst>
          </p:cNvPr>
          <p:cNvGrpSpPr/>
          <p:nvPr/>
        </p:nvGrpSpPr>
        <p:grpSpPr>
          <a:xfrm>
            <a:off x="518160" y="1323681"/>
            <a:ext cx="4629796" cy="4210638"/>
            <a:chOff x="6802577" y="256881"/>
            <a:chExt cx="4629796" cy="42106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B55268-CBDA-870F-60A2-6C5481903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02577" y="256881"/>
              <a:ext cx="4629796" cy="421063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50F72E-239E-8AAA-9874-D6B594B4593E}"/>
                </a:ext>
              </a:extLst>
            </p:cNvPr>
            <p:cNvSpPr/>
            <p:nvPr/>
          </p:nvSpPr>
          <p:spPr>
            <a:xfrm>
              <a:off x="8172595" y="2814320"/>
              <a:ext cx="3220720" cy="482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ED1A828-2DA5-8B57-CEDB-D67DD192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543" y="1323681"/>
            <a:ext cx="2915057" cy="4258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92AF0F-A188-1AE6-967D-3715DBB16275}"/>
              </a:ext>
            </a:extLst>
          </p:cNvPr>
          <p:cNvSpPr txBox="1"/>
          <p:nvPr/>
        </p:nvSpPr>
        <p:spPr>
          <a:xfrm>
            <a:off x="5354321" y="1674673"/>
            <a:ext cx="3901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Save in the same folder as the thesis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Check </a:t>
            </a:r>
            <a:r>
              <a:rPr lang="en-CA" b="1" dirty="0" err="1">
                <a:highlight>
                  <a:srgbClr val="FFFF00"/>
                </a:highlight>
              </a:rPr>
              <a:t>keepUpdated</a:t>
            </a:r>
            <a:endParaRPr lang="en-CA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211004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1750-6B69-3E0A-5909-7E2A02C19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EAB5E8-5EB9-4A08-0B38-76093A4CE3CE}"/>
              </a:ext>
            </a:extLst>
          </p:cNvPr>
          <p:cNvSpPr txBox="1"/>
          <p:nvPr/>
        </p:nvSpPr>
        <p:spPr>
          <a:xfrm>
            <a:off x="297274" y="469062"/>
            <a:ext cx="11742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latin typeface="+mj-lt"/>
              </a:rPr>
              <a:t>Citations in Zotero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906F6-9B1E-D4B2-F407-0688BAF4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60" b="7777"/>
          <a:stretch/>
        </p:blipFill>
        <p:spPr>
          <a:xfrm>
            <a:off x="297274" y="1238503"/>
            <a:ext cx="6220693" cy="238759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3765FC-F7FF-BFF2-C1BC-6F2B0FF9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3" y="3838219"/>
            <a:ext cx="7305715" cy="957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168C34-89A0-59F1-8E71-FFBC2B77E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03" y="4817847"/>
            <a:ext cx="7538057" cy="14079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B973C7-48FA-ED69-66EA-E2652E2E4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83" y="6248144"/>
            <a:ext cx="5785784" cy="44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737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84BAA-625A-E924-0999-6670E1536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CC0037-E72E-216B-1027-2E0CDD0E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" y="1057296"/>
            <a:ext cx="9906000" cy="5092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96F8A3-4847-EF3C-3284-0BB7CC78B671}"/>
              </a:ext>
            </a:extLst>
          </p:cNvPr>
          <p:cNvSpPr txBox="1"/>
          <p:nvPr/>
        </p:nvSpPr>
        <p:spPr>
          <a:xfrm>
            <a:off x="5283873" y="1069283"/>
            <a:ext cx="6161367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CA" dirty="0"/>
              <a:t>Will automatically appear at the bottom of your document.</a:t>
            </a:r>
          </a:p>
          <a:p>
            <a:r>
              <a:rPr lang="en-CA" dirty="0"/>
              <a:t>Last line of your </a:t>
            </a:r>
            <a:r>
              <a:rPr lang="en-CA" dirty="0" err="1"/>
              <a:t>Thesis.Rmd</a:t>
            </a:r>
            <a:r>
              <a:rPr lang="en-CA" dirty="0"/>
              <a:t> should be </a:t>
            </a:r>
            <a:r>
              <a:rPr lang="en-CA" b="1" dirty="0">
                <a:solidFill>
                  <a:srgbClr val="0070C0"/>
                </a:solidFill>
              </a:rPr>
              <a:t># References</a:t>
            </a:r>
          </a:p>
        </p:txBody>
      </p:sp>
    </p:spTree>
    <p:extLst>
      <p:ext uri="{BB962C8B-B14F-4D97-AF65-F5344CB8AC3E}">
        <p14:creationId xmlns:p14="http://schemas.microsoft.com/office/powerpoint/2010/main" val="21595753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57C66F8-AADD-5837-340B-1E4755EA44E6}"/>
              </a:ext>
            </a:extLst>
          </p:cNvPr>
          <p:cNvGrpSpPr/>
          <p:nvPr/>
        </p:nvGrpSpPr>
        <p:grpSpPr>
          <a:xfrm>
            <a:off x="785091" y="357853"/>
            <a:ext cx="10621819" cy="6142295"/>
            <a:chOff x="1076960" y="410905"/>
            <a:chExt cx="10621819" cy="6142295"/>
          </a:xfrm>
        </p:grpSpPr>
        <p:pic>
          <p:nvPicPr>
            <p:cNvPr id="3" name="Picture 2" descr="A cartoon mouse holding a piece of paper&#10;&#10;AI-generated content may be incorrect.">
              <a:extLst>
                <a:ext uri="{FF2B5EF4-FFF2-40B4-BE49-F238E27FC236}">
                  <a16:creationId xmlns:a16="http://schemas.microsoft.com/office/drawing/2014/main" id="{75951204-76FF-F90A-DAFF-62A6DA24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465" y="995680"/>
              <a:ext cx="4890808" cy="55575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117D9A-7880-EF80-4216-2FF98C7E9C48}"/>
                </a:ext>
              </a:extLst>
            </p:cNvPr>
            <p:cNvSpPr txBox="1"/>
            <p:nvPr/>
          </p:nvSpPr>
          <p:spPr>
            <a:xfrm>
              <a:off x="1076960" y="410905"/>
              <a:ext cx="106218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b="1" dirty="0">
                  <a:latin typeface="+mj-lt"/>
                </a:rPr>
                <a:t>What you’ll look like when you finish your awesome paper!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298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0D398-F8D6-7B8A-3AB9-509F80ECF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98" y="752354"/>
            <a:ext cx="8019689" cy="6105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0B5D7-1254-721E-6A98-5BA3210768D9}"/>
              </a:ext>
            </a:extLst>
          </p:cNvPr>
          <p:cNvSpPr txBox="1"/>
          <p:nvPr/>
        </p:nvSpPr>
        <p:spPr>
          <a:xfrm>
            <a:off x="428263" y="1342664"/>
            <a:ext cx="2873287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CA" sz="1600" dirty="0"/>
              <a:t>Low maintenance! Interactive!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EC0852-9F4D-8DF8-18E0-B536A13B7960}"/>
              </a:ext>
            </a:extLst>
          </p:cNvPr>
          <p:cNvGrpSpPr/>
          <p:nvPr/>
        </p:nvGrpSpPr>
        <p:grpSpPr>
          <a:xfrm>
            <a:off x="10300045" y="1418864"/>
            <a:ext cx="1426288" cy="2171003"/>
            <a:chOff x="10300045" y="1418864"/>
            <a:chExt cx="1426288" cy="217100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6815A8-821E-F034-3D13-236D4F231B80}"/>
                </a:ext>
              </a:extLst>
            </p:cNvPr>
            <p:cNvSpPr/>
            <p:nvPr/>
          </p:nvSpPr>
          <p:spPr>
            <a:xfrm>
              <a:off x="11065933" y="1972733"/>
              <a:ext cx="660400" cy="16171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FB7580-5098-422B-E2DF-90DEC6EE1820}"/>
                </a:ext>
              </a:extLst>
            </p:cNvPr>
            <p:cNvSpPr txBox="1"/>
            <p:nvPr/>
          </p:nvSpPr>
          <p:spPr>
            <a:xfrm>
              <a:off x="10300045" y="1418864"/>
              <a:ext cx="1426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Numbering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02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62CD2-27A5-9ABC-688B-2747BE3D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0" t="3852" r="5942"/>
          <a:stretch/>
        </p:blipFill>
        <p:spPr>
          <a:xfrm>
            <a:off x="3004624" y="124402"/>
            <a:ext cx="9652000" cy="78893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2A271-58BB-51B6-FFFD-9BFC9B284F3A}"/>
              </a:ext>
            </a:extLst>
          </p:cNvPr>
          <p:cNvGrpSpPr/>
          <p:nvPr/>
        </p:nvGrpSpPr>
        <p:grpSpPr>
          <a:xfrm>
            <a:off x="301088" y="1371600"/>
            <a:ext cx="3204112" cy="5319640"/>
            <a:chOff x="301088" y="1371600"/>
            <a:chExt cx="3204112" cy="531964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438423-9087-F4CA-D076-2739AA254749}"/>
                </a:ext>
              </a:extLst>
            </p:cNvPr>
            <p:cNvSpPr txBox="1"/>
            <p:nvPr/>
          </p:nvSpPr>
          <p:spPr>
            <a:xfrm>
              <a:off x="365760" y="1371600"/>
              <a:ext cx="21675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b="1" dirty="0"/>
                <a:t>Heading 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76BFD3-18E5-E14F-B30B-2FBDFE6D3E2C}"/>
                </a:ext>
              </a:extLst>
            </p:cNvPr>
            <p:cNvSpPr txBox="1"/>
            <p:nvPr/>
          </p:nvSpPr>
          <p:spPr>
            <a:xfrm>
              <a:off x="301088" y="2644130"/>
              <a:ext cx="16962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i="1" dirty="0">
                  <a:latin typeface="+mj-lt"/>
                </a:rPr>
                <a:t>Heading 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B61A25-FFDA-F862-4A4A-2947C403D640}"/>
                </a:ext>
              </a:extLst>
            </p:cNvPr>
            <p:cNvSpPr txBox="1"/>
            <p:nvPr/>
          </p:nvSpPr>
          <p:spPr>
            <a:xfrm>
              <a:off x="365760" y="6168020"/>
              <a:ext cx="16962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i="1" dirty="0">
                  <a:latin typeface="+mj-lt"/>
                </a:rPr>
                <a:t>Heading 2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236775E-BC78-3479-368C-7135D4105535}"/>
                </a:ext>
              </a:extLst>
            </p:cNvPr>
            <p:cNvSpPr/>
            <p:nvPr/>
          </p:nvSpPr>
          <p:spPr>
            <a:xfrm>
              <a:off x="2533341" y="1625600"/>
              <a:ext cx="971859" cy="1727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975EBC0-4268-28BD-BB00-5B15772A52B8}"/>
                </a:ext>
              </a:extLst>
            </p:cNvPr>
            <p:cNvSpPr/>
            <p:nvPr/>
          </p:nvSpPr>
          <p:spPr>
            <a:xfrm>
              <a:off x="2533341" y="2819380"/>
              <a:ext cx="971859" cy="1727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FF89F1A-42B1-856B-8632-1CFEEDCB378A}"/>
                </a:ext>
              </a:extLst>
            </p:cNvPr>
            <p:cNvSpPr/>
            <p:nvPr/>
          </p:nvSpPr>
          <p:spPr>
            <a:xfrm>
              <a:off x="2533341" y="6431260"/>
              <a:ext cx="971859" cy="17272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3206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Viridis">
      <a:dk1>
        <a:srgbClr val="000000"/>
      </a:dk1>
      <a:lt1>
        <a:sysClr val="window" lastClr="FFFFFF"/>
      </a:lt1>
      <a:dk2>
        <a:srgbClr val="440154"/>
      </a:dk2>
      <a:lt2>
        <a:srgbClr val="472D7B"/>
      </a:lt2>
      <a:accent1>
        <a:srgbClr val="ADDC30"/>
      </a:accent1>
      <a:accent2>
        <a:srgbClr val="5EC962"/>
      </a:accent2>
      <a:accent3>
        <a:srgbClr val="28AE80"/>
      </a:accent3>
      <a:accent4>
        <a:srgbClr val="21918C"/>
      </a:accent4>
      <a:accent5>
        <a:srgbClr val="2C728E"/>
      </a:accent5>
      <a:accent6>
        <a:srgbClr val="3B528B"/>
      </a:accent6>
      <a:hlink>
        <a:srgbClr val="472D7B"/>
      </a:hlink>
      <a:folHlink>
        <a:srgbClr val="440154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-Template.potx" id="{F7509AA6-4E26-4285-985A-C631FC7E87C3}" vid="{A1C14FA8-2577-46FC-8887-56D2A6D9F6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AA2CEB689D54888CF36D31D59ECBB" ma:contentTypeVersion="17" ma:contentTypeDescription="Create a new document." ma:contentTypeScope="" ma:versionID="d53813905f17b414c5e40ac2dee539fb">
  <xsd:schema xmlns:xsd="http://www.w3.org/2001/XMLSchema" xmlns:xs="http://www.w3.org/2001/XMLSchema" xmlns:p="http://schemas.microsoft.com/office/2006/metadata/properties" xmlns:ns3="e38d593d-3ab6-4a89-a1f5-458dc00ded4f" xmlns:ns4="566f7474-d299-416d-ab03-35acaa8062fb" targetNamespace="http://schemas.microsoft.com/office/2006/metadata/properties" ma:root="true" ma:fieldsID="898abe4fff3fa40d32dc0a48f12007e8" ns3:_="" ns4:_="">
    <xsd:import namespace="e38d593d-3ab6-4a89-a1f5-458dc00ded4f"/>
    <xsd:import namespace="566f7474-d299-416d-ab03-35acaa8062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8d593d-3ab6-4a89-a1f5-458dc00ded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6f7474-d299-416d-ab03-35acaa8062f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8d593d-3ab6-4a89-a1f5-458dc00ded4f" xsi:nil="true"/>
  </documentManagement>
</p:properties>
</file>

<file path=customXml/itemProps1.xml><?xml version="1.0" encoding="utf-8"?>
<ds:datastoreItem xmlns:ds="http://schemas.openxmlformats.org/officeDocument/2006/customXml" ds:itemID="{F1508CAA-3A42-400A-A00F-F9BFC5EF7D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8d593d-3ab6-4a89-a1f5-458dc00ded4f"/>
    <ds:schemaRef ds:uri="566f7474-d299-416d-ab03-35acaa8062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948E1-5665-4DC7-911A-19F08ABE1F5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19DBDA-E4B7-4DAF-9233-9AA42B9FBF63}">
  <ds:schemaRefs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e38d593d-3ab6-4a89-a1f5-458dc00ded4f"/>
    <ds:schemaRef ds:uri="http://purl.org/dc/dcmitype/"/>
    <ds:schemaRef ds:uri="http://schemas.openxmlformats.org/package/2006/metadata/core-properties"/>
    <ds:schemaRef ds:uri="566f7474-d299-416d-ab03-35acaa8062fb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2120</TotalTime>
  <Words>1181</Words>
  <Application>Microsoft Office PowerPoint</Application>
  <PresentationFormat>Widescreen</PresentationFormat>
  <Paragraphs>226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Aptos</vt:lpstr>
      <vt:lpstr>Arial</vt:lpstr>
      <vt:lpstr>Consolas</vt:lpstr>
      <vt:lpstr>Dreaming Outloud Pro</vt:lpstr>
      <vt:lpstr>Segoe Print</vt:lpstr>
      <vt:lpstr>Segoe UI</vt:lpstr>
      <vt:lpstr>Segoe UI Light</vt:lpstr>
      <vt:lpstr>Wingdings</vt:lpstr>
      <vt:lpstr>Office Theme</vt:lpstr>
      <vt:lpstr>Write a Paper in </vt:lpstr>
      <vt:lpstr>PowerPoint Presentation</vt:lpstr>
      <vt:lpstr>PowerPoint Presentation</vt:lpstr>
      <vt:lpstr>PowerPoint Presentation</vt:lpstr>
      <vt:lpstr>PowerPoint Presentation</vt:lpstr>
      <vt:lpstr>1. Identify paper sections and build outline in R 2. Insert figures and captions 3. Run statistical analyses 4. Insert statistical results as tables and inline-text 5. Insert citations 6. Advanced figures 7. Customize font, page layout, margin, etc.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Christelinda Laureijs</dc:creator>
  <cp:lastModifiedBy>Christelinda Laureijs</cp:lastModifiedBy>
  <cp:revision>41</cp:revision>
  <dcterms:created xsi:type="dcterms:W3CDTF">2024-11-20T02:47:16Z</dcterms:created>
  <dcterms:modified xsi:type="dcterms:W3CDTF">2025-02-12T20:35:33Z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0x010100D5EAA2CEB689D54888CF36D31D59ECBB</vt:lpwstr>
  </property>
</Properties>
</file>